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.jpg" ContentType="image/jpg"/>
  <Override PartName="/ppt/media/image3.jpg" ContentType="image/jpg"/>
  <Override PartName="/ppt/media/image4.jpg" ContentType="image/jpg"/>
  <Override PartName="/ppt/media/image5.jpg" ContentType="image/jpg"/>
  <Override PartName="/ppt/media/image6.jpg" ContentType="image/jpg"/>
  <Override PartName="/ppt/media/image7.jpg" ContentType="image/jpg"/>
  <Override PartName="/ppt/media/image8.jpg" ContentType="image/jpg"/>
  <Override PartName="/ppt/media/image9.jpg" ContentType="image/jpg"/>
  <Override PartName="/ppt/media/image10.jpg" ContentType="image/jpg"/>
  <Override PartName="/ppt/media/image11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21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7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43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49.jpg" ContentType="image/jpg"/>
  <Override PartName="/ppt/media/image51.jpg" ContentType="image/jpg"/>
  <Override PartName="/ppt/media/image52.jpg" ContentType="image/jpg"/>
  <Override PartName="/ppt/media/image62.jpg" ContentType="image/jpg"/>
  <Override PartName="/ppt/media/image63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68.jpg" ContentType="image/jpg"/>
  <Override PartName="/ppt/media/image69.jpg" ContentType="image/jpg"/>
  <Override PartName="/ppt/media/image71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46"/>
  </p:notesMasterIdLst>
  <p:handoutMasterIdLst>
    <p:handoutMasterId r:id="rId147"/>
  </p:handoutMasterIdLst>
  <p:sldIdLst>
    <p:sldId id="256" r:id="rId2"/>
    <p:sldId id="260" r:id="rId3"/>
    <p:sldId id="258" r:id="rId4"/>
    <p:sldId id="259" r:id="rId5"/>
    <p:sldId id="373" r:id="rId6"/>
    <p:sldId id="374" r:id="rId7"/>
    <p:sldId id="375" r:id="rId8"/>
    <p:sldId id="376" r:id="rId9"/>
    <p:sldId id="377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78" r:id="rId30"/>
    <p:sldId id="285" r:id="rId31"/>
    <p:sldId id="261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1" r:id="rId43"/>
    <p:sldId id="302" r:id="rId44"/>
    <p:sldId id="303" r:id="rId45"/>
    <p:sldId id="380" r:id="rId46"/>
    <p:sldId id="382" r:id="rId47"/>
    <p:sldId id="383" r:id="rId48"/>
    <p:sldId id="384" r:id="rId49"/>
    <p:sldId id="385" r:id="rId50"/>
    <p:sldId id="386" r:id="rId51"/>
    <p:sldId id="387" r:id="rId52"/>
    <p:sldId id="388" r:id="rId53"/>
    <p:sldId id="389" r:id="rId54"/>
    <p:sldId id="390" r:id="rId55"/>
    <p:sldId id="391" r:id="rId56"/>
    <p:sldId id="392" r:id="rId57"/>
    <p:sldId id="393" r:id="rId58"/>
    <p:sldId id="394" r:id="rId59"/>
    <p:sldId id="262" r:id="rId60"/>
    <p:sldId id="284" r:id="rId61"/>
    <p:sldId id="304" r:id="rId62"/>
    <p:sldId id="305" r:id="rId63"/>
    <p:sldId id="306" r:id="rId64"/>
    <p:sldId id="307" r:id="rId65"/>
    <p:sldId id="395" r:id="rId66"/>
    <p:sldId id="308" r:id="rId67"/>
    <p:sldId id="309" r:id="rId68"/>
    <p:sldId id="310" r:id="rId69"/>
    <p:sldId id="311" r:id="rId70"/>
    <p:sldId id="312" r:id="rId71"/>
    <p:sldId id="396" r:id="rId72"/>
    <p:sldId id="313" r:id="rId73"/>
    <p:sldId id="315" r:id="rId74"/>
    <p:sldId id="397" r:id="rId75"/>
    <p:sldId id="314" r:id="rId76"/>
    <p:sldId id="316" r:id="rId77"/>
    <p:sldId id="317" r:id="rId78"/>
    <p:sldId id="398" r:id="rId79"/>
    <p:sldId id="318" r:id="rId80"/>
    <p:sldId id="399" r:id="rId81"/>
    <p:sldId id="400" r:id="rId82"/>
    <p:sldId id="319" r:id="rId83"/>
    <p:sldId id="263" r:id="rId84"/>
    <p:sldId id="288" r:id="rId85"/>
    <p:sldId id="321" r:id="rId86"/>
    <p:sldId id="322" r:id="rId87"/>
    <p:sldId id="356" r:id="rId88"/>
    <p:sldId id="323" r:id="rId89"/>
    <p:sldId id="324" r:id="rId90"/>
    <p:sldId id="325" r:id="rId91"/>
    <p:sldId id="333" r:id="rId92"/>
    <p:sldId id="326" r:id="rId93"/>
    <p:sldId id="357" r:id="rId94"/>
    <p:sldId id="327" r:id="rId95"/>
    <p:sldId id="401" r:id="rId96"/>
    <p:sldId id="328" r:id="rId97"/>
    <p:sldId id="329" r:id="rId98"/>
    <p:sldId id="402" r:id="rId99"/>
    <p:sldId id="358" r:id="rId100"/>
    <p:sldId id="359" r:id="rId101"/>
    <p:sldId id="330" r:id="rId102"/>
    <p:sldId id="403" r:id="rId103"/>
    <p:sldId id="331" r:id="rId104"/>
    <p:sldId id="332" r:id="rId105"/>
    <p:sldId id="360" r:id="rId106"/>
    <p:sldId id="264" r:id="rId107"/>
    <p:sldId id="320" r:id="rId108"/>
    <p:sldId id="334" r:id="rId109"/>
    <p:sldId id="335" r:id="rId110"/>
    <p:sldId id="361" r:id="rId111"/>
    <p:sldId id="362" r:id="rId112"/>
    <p:sldId id="363" r:id="rId113"/>
    <p:sldId id="413" r:id="rId114"/>
    <p:sldId id="364" r:id="rId115"/>
    <p:sldId id="365" r:id="rId116"/>
    <p:sldId id="336" r:id="rId117"/>
    <p:sldId id="404" r:id="rId118"/>
    <p:sldId id="338" r:id="rId119"/>
    <p:sldId id="366" r:id="rId120"/>
    <p:sldId id="340" r:id="rId121"/>
    <p:sldId id="341" r:id="rId122"/>
    <p:sldId id="342" r:id="rId123"/>
    <p:sldId id="344" r:id="rId124"/>
    <p:sldId id="345" r:id="rId125"/>
    <p:sldId id="368" r:id="rId126"/>
    <p:sldId id="370" r:id="rId127"/>
    <p:sldId id="369" r:id="rId128"/>
    <p:sldId id="405" r:id="rId129"/>
    <p:sldId id="348" r:id="rId130"/>
    <p:sldId id="347" r:id="rId131"/>
    <p:sldId id="349" r:id="rId132"/>
    <p:sldId id="350" r:id="rId133"/>
    <p:sldId id="371" r:id="rId134"/>
    <p:sldId id="351" r:id="rId135"/>
    <p:sldId id="352" r:id="rId136"/>
    <p:sldId id="406" r:id="rId137"/>
    <p:sldId id="372" r:id="rId138"/>
    <p:sldId id="407" r:id="rId139"/>
    <p:sldId id="409" r:id="rId140"/>
    <p:sldId id="410" r:id="rId141"/>
    <p:sldId id="353" r:id="rId142"/>
    <p:sldId id="411" r:id="rId143"/>
    <p:sldId id="412" r:id="rId144"/>
    <p:sldId id="355" r:id="rId1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2A2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67CB728-2773-B9B4-CFEE-F25685F721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D73C9A-E200-82E4-0EA4-2609A8425C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95127-D148-4971-8801-14A838BB5616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0B1667-EEFB-CDEE-2D14-FA1F39AD23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EB869B-A04E-DE78-3E43-7FAE6ABDAE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922A0-E5B8-443A-B94A-F12A5489B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740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CB2E5-D705-4A1C-9E29-A72ACFD3D45F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1B839-5E4D-4F00-AC89-5CBE3CA71A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586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80702-FC9F-46B9-B50C-5D2256E1F94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654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80702-FC9F-46B9-B50C-5D2256E1F94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76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80702-FC9F-46B9-B50C-5D2256E1F94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307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80702-FC9F-46B9-B50C-5D2256E1F94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933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80702-FC9F-46B9-B50C-5D2256E1F94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264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80702-FC9F-46B9-B50C-5D2256E1F94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791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80702-FC9F-46B9-B50C-5D2256E1F94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206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80702-FC9F-46B9-B50C-5D2256E1F94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145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80702-FC9F-46B9-B50C-5D2256E1F94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764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studentLee</a:t>
            </a:r>
            <a:r>
              <a:rPr lang="en-US" altLang="ko-KR" dirty="0"/>
              <a:t>, </a:t>
            </a:r>
            <a:r>
              <a:rPr lang="en-US" altLang="ko-KR" dirty="0" err="1"/>
              <a:t>studentKim</a:t>
            </a:r>
            <a:r>
              <a:rPr lang="en-US" altLang="ko-KR" dirty="0"/>
              <a:t> </a:t>
            </a:r>
            <a:r>
              <a:rPr lang="ko-KR" altLang="en-US" dirty="0"/>
              <a:t>지역변수의 역할은 </a:t>
            </a:r>
            <a:r>
              <a:rPr lang="en-US" altLang="ko-KR" dirty="0"/>
              <a:t>heap </a:t>
            </a:r>
            <a:r>
              <a:rPr lang="ko-KR" altLang="en-US" dirty="0"/>
              <a:t>메모리에 생성된 주소를 가리킨다</a:t>
            </a:r>
            <a:r>
              <a:rPr lang="en-US" altLang="ko-KR" dirty="0"/>
              <a:t>. heap</a:t>
            </a:r>
            <a:r>
              <a:rPr lang="ko-KR" altLang="en-US" dirty="0"/>
              <a:t> 메모리는 동적 메모리라서 내가 얼마만큼의 메모리가 필요하다고 하면 그만큼을 가져올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stack</a:t>
            </a:r>
            <a:r>
              <a:rPr lang="ko-KR" altLang="en-US" dirty="0"/>
              <a:t> 메모리는 함수가</a:t>
            </a:r>
            <a:r>
              <a:rPr lang="en-US" altLang="ko-KR" dirty="0"/>
              <a:t> </a:t>
            </a:r>
            <a:r>
              <a:rPr lang="ko-KR" altLang="en-US" dirty="0"/>
              <a:t>호출되면 지역변수가 쌓인다</a:t>
            </a:r>
            <a:r>
              <a:rPr lang="en-US" altLang="ko-KR" dirty="0"/>
              <a:t>. </a:t>
            </a:r>
            <a:r>
              <a:rPr lang="ko-KR" altLang="en-US" dirty="0"/>
              <a:t>함수가 끝나면 없어진다</a:t>
            </a:r>
            <a:r>
              <a:rPr lang="en-US" altLang="ko-KR" dirty="0"/>
              <a:t>. heap </a:t>
            </a:r>
            <a:r>
              <a:rPr lang="ko-KR" altLang="en-US" dirty="0"/>
              <a:t>메모리는 </a:t>
            </a:r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err="1"/>
              <a:t>컬렉터가</a:t>
            </a:r>
            <a:r>
              <a:rPr lang="ko-KR" altLang="en-US" dirty="0"/>
              <a:t> 자동으로 메모리리를 해제해준다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1B839-5E4D-4F00-AC89-5CBE3CA71A37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544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80702-FC9F-46B9-B50C-5D2256E1F94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59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80702-FC9F-46B9-B50C-5D2256E1F94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93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80702-FC9F-46B9-B50C-5D2256E1F94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916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80702-FC9F-46B9-B50C-5D2256E1F94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485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80702-FC9F-46B9-B50C-5D2256E1F94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956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80702-FC9F-46B9-B50C-5D2256E1F94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15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80702-FC9F-46B9-B50C-5D2256E1F94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441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80702-FC9F-46B9-B50C-5D2256E1F94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8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5299365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2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92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967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 u="sng">
                <a:solidFill>
                  <a:srgbClr val="404040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466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 u="sng">
                <a:solidFill>
                  <a:srgbClr val="404040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4691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952" y="520318"/>
            <a:ext cx="10158095" cy="575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 u="sng">
                <a:solidFill>
                  <a:srgbClr val="404040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6603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086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54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060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716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33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84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802B4B0-3B5A-4A82-88A9-D746E8D30C8A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992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20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802B4B0-3B5A-4A82-88A9-D746E8D30C8A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56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20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sv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sv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svg"/><Relationship Id="rId4" Type="http://schemas.openxmlformats.org/officeDocument/2006/relationships/image" Target="../media/image15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sv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svg"/><Relationship Id="rId5" Type="http://schemas.openxmlformats.org/officeDocument/2006/relationships/image" Target="../media/image166.png"/><Relationship Id="rId10" Type="http://schemas.openxmlformats.org/officeDocument/2006/relationships/image" Target="../media/image171.svg"/><Relationship Id="rId4" Type="http://schemas.openxmlformats.org/officeDocument/2006/relationships/image" Target="../media/image165.svg"/><Relationship Id="rId9" Type="http://schemas.openxmlformats.org/officeDocument/2006/relationships/image" Target="../media/image17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65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sv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s://www.oracle.com/kr/downloads/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code.org/charts/PDF/UAC00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sv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svg"/><Relationship Id="rId4" Type="http://schemas.openxmlformats.org/officeDocument/2006/relationships/image" Target="../media/image129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FB428B-0C09-FCB9-9A6F-37DC8252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70" y="605896"/>
            <a:ext cx="3084844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600" dirty="0">
                <a:solidFill>
                  <a:srgbClr val="FFFFFF"/>
                </a:solidFill>
              </a:rPr>
              <a:t>자바 스터디 </a:t>
            </a:r>
            <a:r>
              <a:rPr lang="en-US" altLang="ko-KR" sz="3600" dirty="0">
                <a:solidFill>
                  <a:srgbClr val="FFFFFF"/>
                </a:solidFill>
              </a:rPr>
              <a:t>#1</a:t>
            </a:r>
            <a:br>
              <a:rPr lang="en-US" altLang="ko-KR" sz="3600" dirty="0">
                <a:solidFill>
                  <a:srgbClr val="FFFFFF"/>
                </a:solidFill>
              </a:rPr>
            </a:br>
            <a:r>
              <a:rPr lang="en-US" altLang="ko-KR" sz="3600" dirty="0">
                <a:solidFill>
                  <a:srgbClr val="FFFFFF"/>
                </a:solidFill>
              </a:rPr>
              <a:t>_ (20220915)</a:t>
            </a:r>
            <a:br>
              <a:rPr lang="en-US" altLang="ko-KR" sz="3600" dirty="0">
                <a:solidFill>
                  <a:srgbClr val="FFFFFF"/>
                </a:solidFill>
              </a:rPr>
            </a:br>
            <a:endParaRPr lang="en-US" altLang="ko-KR" sz="3600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4CF0F2-07E4-6A44-2588-5A40A7D1B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2016" y="605896"/>
            <a:ext cx="6413663" cy="5646208"/>
          </a:xfrm>
        </p:spPr>
        <p:txBody>
          <a:bodyPr vert="horz" lIns="0" tIns="45720" rIns="0" bIns="45720" rtlCol="0" anchor="ctr">
            <a:normAutofit/>
          </a:bodyPr>
          <a:lstStyle/>
          <a:p>
            <a:pPr marL="457200" indent="-457200" latinLnBrk="0">
              <a:buFont typeface="Calibri" panose="020F0502020204030204" pitchFamily="34" charset="0"/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자바 프로그램 시작하기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457200" indent="-457200" latinLnBrk="0">
              <a:buFont typeface="Calibri" panose="020F0502020204030204" pitchFamily="34" charset="0"/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변수와 자료형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457200" indent="-457200" latinLnBrk="0">
              <a:buFont typeface="Calibri" panose="020F0502020204030204" pitchFamily="34" charset="0"/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자바의 여러 가지 연산자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457200" indent="-457200" latinLnBrk="0">
              <a:buFont typeface="Calibri" panose="020F0502020204030204" pitchFamily="34" charset="0"/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제어 흐름 이해하기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457200" indent="-457200" latinLnBrk="0">
              <a:buFont typeface="Calibri" panose="020F0502020204030204" pitchFamily="34" charset="0"/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클래스와 객체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07340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0782" y="1593278"/>
            <a:ext cx="355028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0" dirty="0">
                <a:solidFill>
                  <a:srgbClr val="404040"/>
                </a:solidFill>
                <a:latin typeface="Calibri"/>
                <a:cs typeface="Calibri"/>
              </a:rPr>
              <a:t>3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1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오라클</a:t>
            </a:r>
            <a:r>
              <a:rPr sz="1400" spc="-27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맑은 고딕"/>
                <a:cs typeface="맑은 고딕"/>
              </a:rPr>
              <a:t>계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정</a:t>
            </a:r>
            <a:r>
              <a:rPr sz="1400" spc="-19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맑은 고딕"/>
                <a:cs typeface="맑은 고딕"/>
              </a:rPr>
              <a:t>로그인으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로</a:t>
            </a:r>
            <a:r>
              <a:rPr sz="1400" spc="-26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맑은 고딕"/>
                <a:cs typeface="맑은 고딕"/>
              </a:rPr>
              <a:t>넘어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감</a:t>
            </a:r>
            <a:r>
              <a:rPr sz="1400" spc="-27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회원</a:t>
            </a:r>
            <a:r>
              <a:rPr sz="1400" spc="-27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가</a:t>
            </a:r>
            <a:r>
              <a:rPr sz="1400" spc="20" dirty="0">
                <a:solidFill>
                  <a:srgbClr val="404040"/>
                </a:solidFill>
                <a:latin typeface="맑은 고딕"/>
                <a:cs typeface="맑은 고딕"/>
              </a:rPr>
              <a:t>입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62575" y="2398360"/>
            <a:ext cx="5857875" cy="3324225"/>
            <a:chOff x="5362575" y="2371725"/>
            <a:chExt cx="5857875" cy="33242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2575" y="2371725"/>
              <a:ext cx="5857875" cy="31813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58326" y="5072126"/>
              <a:ext cx="1362075" cy="609600"/>
            </a:xfrm>
            <a:custGeom>
              <a:avLst/>
              <a:gdLst/>
              <a:ahLst/>
              <a:cxnLst/>
              <a:rect l="l" t="t" r="r" b="b"/>
              <a:pathLst>
                <a:path w="1362075" h="609600">
                  <a:moveTo>
                    <a:pt x="0" y="304800"/>
                  </a:moveTo>
                  <a:lnTo>
                    <a:pt x="12275" y="246862"/>
                  </a:lnTo>
                  <a:lnTo>
                    <a:pt x="47583" y="192603"/>
                  </a:lnTo>
                  <a:lnTo>
                    <a:pt x="103641" y="143041"/>
                  </a:lnTo>
                  <a:lnTo>
                    <a:pt x="138740" y="120341"/>
                  </a:lnTo>
                  <a:lnTo>
                    <a:pt x="178170" y="99197"/>
                  </a:lnTo>
                  <a:lnTo>
                    <a:pt x="221648" y="79738"/>
                  </a:lnTo>
                  <a:lnTo>
                    <a:pt x="268889" y="62090"/>
                  </a:lnTo>
                  <a:lnTo>
                    <a:pt x="319607" y="46382"/>
                  </a:lnTo>
                  <a:lnTo>
                    <a:pt x="373517" y="32741"/>
                  </a:lnTo>
                  <a:lnTo>
                    <a:pt x="430334" y="21294"/>
                  </a:lnTo>
                  <a:lnTo>
                    <a:pt x="489774" y="12169"/>
                  </a:lnTo>
                  <a:lnTo>
                    <a:pt x="551550" y="5493"/>
                  </a:lnTo>
                  <a:lnTo>
                    <a:pt x="615378" y="1394"/>
                  </a:lnTo>
                  <a:lnTo>
                    <a:pt x="680974" y="0"/>
                  </a:lnTo>
                  <a:lnTo>
                    <a:pt x="746570" y="1394"/>
                  </a:lnTo>
                  <a:lnTo>
                    <a:pt x="810402" y="5493"/>
                  </a:lnTo>
                  <a:lnTo>
                    <a:pt x="872184" y="12169"/>
                  </a:lnTo>
                  <a:lnTo>
                    <a:pt x="931631" y="21294"/>
                  </a:lnTo>
                  <a:lnTo>
                    <a:pt x="988457" y="32741"/>
                  </a:lnTo>
                  <a:lnTo>
                    <a:pt x="1042376" y="46382"/>
                  </a:lnTo>
                  <a:lnTo>
                    <a:pt x="1093105" y="62090"/>
                  </a:lnTo>
                  <a:lnTo>
                    <a:pt x="1140356" y="79738"/>
                  </a:lnTo>
                  <a:lnTo>
                    <a:pt x="1183846" y="99197"/>
                  </a:lnTo>
                  <a:lnTo>
                    <a:pt x="1223288" y="120341"/>
                  </a:lnTo>
                  <a:lnTo>
                    <a:pt x="1258396" y="143041"/>
                  </a:lnTo>
                  <a:lnTo>
                    <a:pt x="1288887" y="167171"/>
                  </a:lnTo>
                  <a:lnTo>
                    <a:pt x="1334871" y="219209"/>
                  </a:lnTo>
                  <a:lnTo>
                    <a:pt x="1358957" y="275435"/>
                  </a:lnTo>
                  <a:lnTo>
                    <a:pt x="1362075" y="304800"/>
                  </a:lnTo>
                  <a:lnTo>
                    <a:pt x="1358957" y="334144"/>
                  </a:lnTo>
                  <a:lnTo>
                    <a:pt x="1334871" y="390339"/>
                  </a:lnTo>
                  <a:lnTo>
                    <a:pt x="1288887" y="442359"/>
                  </a:lnTo>
                  <a:lnTo>
                    <a:pt x="1258396" y="466483"/>
                  </a:lnTo>
                  <a:lnTo>
                    <a:pt x="1223288" y="489181"/>
                  </a:lnTo>
                  <a:lnTo>
                    <a:pt x="1183846" y="510323"/>
                  </a:lnTo>
                  <a:lnTo>
                    <a:pt x="1140356" y="529782"/>
                  </a:lnTo>
                  <a:lnTo>
                    <a:pt x="1093105" y="547431"/>
                  </a:lnTo>
                  <a:lnTo>
                    <a:pt x="1042376" y="563141"/>
                  </a:lnTo>
                  <a:lnTo>
                    <a:pt x="988457" y="576785"/>
                  </a:lnTo>
                  <a:lnTo>
                    <a:pt x="931631" y="588234"/>
                  </a:lnTo>
                  <a:lnTo>
                    <a:pt x="872184" y="597362"/>
                  </a:lnTo>
                  <a:lnTo>
                    <a:pt x="810402" y="604040"/>
                  </a:lnTo>
                  <a:lnTo>
                    <a:pt x="746570" y="608141"/>
                  </a:lnTo>
                  <a:lnTo>
                    <a:pt x="680974" y="609536"/>
                  </a:lnTo>
                  <a:lnTo>
                    <a:pt x="615378" y="608141"/>
                  </a:lnTo>
                  <a:lnTo>
                    <a:pt x="551550" y="604040"/>
                  </a:lnTo>
                  <a:lnTo>
                    <a:pt x="489774" y="597362"/>
                  </a:lnTo>
                  <a:lnTo>
                    <a:pt x="430334" y="588234"/>
                  </a:lnTo>
                  <a:lnTo>
                    <a:pt x="373517" y="576785"/>
                  </a:lnTo>
                  <a:lnTo>
                    <a:pt x="319607" y="563141"/>
                  </a:lnTo>
                  <a:lnTo>
                    <a:pt x="268889" y="547431"/>
                  </a:lnTo>
                  <a:lnTo>
                    <a:pt x="221648" y="529782"/>
                  </a:lnTo>
                  <a:lnTo>
                    <a:pt x="178170" y="510323"/>
                  </a:lnTo>
                  <a:lnTo>
                    <a:pt x="138740" y="489181"/>
                  </a:lnTo>
                  <a:lnTo>
                    <a:pt x="103641" y="466483"/>
                  </a:lnTo>
                  <a:lnTo>
                    <a:pt x="73161" y="442359"/>
                  </a:lnTo>
                  <a:lnTo>
                    <a:pt x="27193" y="390339"/>
                  </a:lnTo>
                  <a:lnTo>
                    <a:pt x="3116" y="334144"/>
                  </a:lnTo>
                  <a:lnTo>
                    <a:pt x="0" y="304800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8300" y="2000250"/>
            <a:ext cx="2781300" cy="39147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356225" y="1518709"/>
            <a:ext cx="4505325" cy="56070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200" spc="-10" dirty="0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12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200" spc="-5" dirty="0" err="1">
                <a:solidFill>
                  <a:srgbClr val="404040"/>
                </a:solidFill>
                <a:latin typeface="맑은 고딕"/>
                <a:cs typeface="맑은 고딕"/>
              </a:rPr>
              <a:t>다운</a:t>
            </a:r>
            <a:r>
              <a:rPr lang="ko-KR" altLang="en-US" sz="1200" spc="-5" dirty="0">
                <a:solidFill>
                  <a:srgbClr val="404040"/>
                </a:solidFill>
                <a:latin typeface="맑은 고딕"/>
                <a:cs typeface="맑은 고딕"/>
              </a:rPr>
              <a:t>로드 후</a:t>
            </a:r>
            <a:r>
              <a:rPr sz="1200" spc="-12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맑은 고딕"/>
                <a:cs typeface="맑은 고딕"/>
              </a:rPr>
              <a:t>설</a:t>
            </a:r>
            <a:r>
              <a:rPr sz="1200" dirty="0">
                <a:solidFill>
                  <a:srgbClr val="404040"/>
                </a:solidFill>
                <a:latin typeface="맑은 고딕"/>
                <a:cs typeface="맑은 고딕"/>
              </a:rPr>
              <a:t>치</a:t>
            </a:r>
            <a:r>
              <a:rPr sz="1200" spc="-12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404040"/>
                </a:solidFill>
                <a:latin typeface="맑은 고딕"/>
                <a:cs typeface="맑은 고딕"/>
              </a:rPr>
              <a:t>과정</a:t>
            </a:r>
            <a:r>
              <a:rPr sz="1200" spc="-20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404040"/>
                </a:solidFill>
                <a:latin typeface="맑은 고딕"/>
                <a:cs typeface="맑은 고딕"/>
              </a:rPr>
              <a:t>중</a:t>
            </a:r>
            <a:r>
              <a:rPr sz="1200" spc="17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200" spc="-25" dirty="0">
                <a:solidFill>
                  <a:srgbClr val="404040"/>
                </a:solidFill>
                <a:latin typeface="맑은 고딕"/>
                <a:cs typeface="맑은 고딕"/>
              </a:rPr>
              <a:t>『</a:t>
            </a:r>
            <a:r>
              <a:rPr sz="1200" spc="-5" dirty="0">
                <a:solidFill>
                  <a:srgbClr val="404040"/>
                </a:solidFill>
                <a:latin typeface="맑은 고딕"/>
                <a:cs typeface="맑은 고딕"/>
              </a:rPr>
              <a:t>오래</a:t>
            </a:r>
            <a:r>
              <a:rPr sz="1200" dirty="0">
                <a:solidFill>
                  <a:srgbClr val="404040"/>
                </a:solidFill>
                <a:latin typeface="맑은 고딕"/>
                <a:cs typeface="맑은 고딕"/>
              </a:rPr>
              <a:t>된</a:t>
            </a:r>
            <a:r>
              <a:rPr sz="1200" spc="-12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맑은 고딕"/>
                <a:cs typeface="맑은 고딕"/>
              </a:rPr>
              <a:t>버</a:t>
            </a:r>
            <a:r>
              <a:rPr sz="1200" dirty="0">
                <a:solidFill>
                  <a:srgbClr val="404040"/>
                </a:solidFill>
                <a:latin typeface="맑은 고딕"/>
                <a:cs typeface="맑은 고딕"/>
              </a:rPr>
              <a:t>전</a:t>
            </a:r>
            <a:r>
              <a:rPr sz="1200" spc="-20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맑은 고딕"/>
                <a:cs typeface="맑은 고딕"/>
              </a:rPr>
              <a:t>설</a:t>
            </a:r>
            <a:r>
              <a:rPr sz="1200" dirty="0">
                <a:solidFill>
                  <a:srgbClr val="404040"/>
                </a:solidFill>
                <a:latin typeface="맑은 고딕"/>
                <a:cs typeface="맑은 고딕"/>
              </a:rPr>
              <a:t>치</a:t>
            </a:r>
            <a:r>
              <a:rPr sz="1200" spc="-12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맑은 고딕"/>
                <a:cs typeface="맑은 고딕"/>
              </a:rPr>
              <a:t>해제</a:t>
            </a:r>
            <a:r>
              <a:rPr sz="1200" spc="-20" dirty="0">
                <a:solidFill>
                  <a:srgbClr val="404040"/>
                </a:solidFill>
                <a:latin typeface="맑은 고딕"/>
                <a:cs typeface="맑은 고딕"/>
              </a:rPr>
              <a:t>』</a:t>
            </a:r>
            <a:r>
              <a:rPr sz="1200" dirty="0">
                <a:solidFill>
                  <a:srgbClr val="404040"/>
                </a:solidFill>
                <a:latin typeface="맑은 고딕"/>
                <a:cs typeface="맑은 고딕"/>
              </a:rPr>
              <a:t>가</a:t>
            </a:r>
            <a:r>
              <a:rPr sz="1200" spc="-12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맑은 고딕"/>
                <a:cs typeface="맑은 고딕"/>
              </a:rPr>
              <a:t>나오면</a:t>
            </a:r>
            <a:endParaRPr sz="1200" dirty="0">
              <a:latin typeface="맑은 고딕"/>
              <a:cs typeface="맑은 고딕"/>
            </a:endParaRPr>
          </a:p>
          <a:p>
            <a:pPr marL="155575">
              <a:lnSpc>
                <a:spcPct val="100000"/>
              </a:lnSpc>
              <a:spcBef>
                <a:spcPts val="665"/>
              </a:spcBef>
            </a:pPr>
            <a:r>
              <a:rPr sz="1200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맑은 고딕"/>
                <a:cs typeface="맑은 고딕"/>
              </a:rPr>
              <a:t>지금</a:t>
            </a:r>
            <a:r>
              <a:rPr sz="1200" u="sng" spc="-1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맑은 고딕"/>
                <a:cs typeface="맑은 고딕"/>
              </a:rPr>
              <a:t> </a:t>
            </a:r>
            <a:r>
              <a:rPr sz="1200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맑은 고딕"/>
                <a:cs typeface="맑은 고딕"/>
              </a:rPr>
              <a:t>안함으로</a:t>
            </a:r>
            <a:r>
              <a:rPr sz="1200" u="sng" spc="-1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맑은 고딕"/>
                <a:cs typeface="맑은 고딕"/>
              </a:rPr>
              <a:t> </a:t>
            </a:r>
            <a:r>
              <a:rPr sz="1200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맑은 고딕"/>
                <a:cs typeface="맑은 고딕"/>
              </a:rPr>
              <a:t>체크</a:t>
            </a:r>
            <a:endParaRPr sz="1200" dirty="0">
              <a:latin typeface="맑은 고딕"/>
              <a:cs typeface="맑은 고딕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D4B40C25-7517-59D9-E36B-BB442E27C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13032"/>
            <a:ext cx="10058400" cy="811931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spc="-55" dirty="0">
                <a:latin typeface="Calibri Light"/>
                <a:cs typeface="Calibri Light"/>
              </a:rPr>
              <a:t>-</a:t>
            </a:r>
            <a:r>
              <a:rPr lang="en-US" altLang="ko-KR" sz="3600" b="0" spc="-55" dirty="0">
                <a:latin typeface="Calibri Light"/>
                <a:cs typeface="Calibri Light"/>
              </a:rPr>
              <a:t>2</a:t>
            </a:r>
            <a:r>
              <a:rPr sz="3600" b="0" dirty="0">
                <a:latin typeface="Calibri Light"/>
                <a:cs typeface="Calibri Light"/>
              </a:rPr>
              <a:t>.</a:t>
            </a:r>
            <a:r>
              <a:rPr sz="3600" b="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자바 개발 환경 설치하기</a:t>
            </a:r>
            <a:r>
              <a:rPr dirty="0"/>
              <a:t>	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4-2. </a:t>
            </a:r>
            <a:r>
              <a:rPr lang="ko-KR" altLang="en-US" sz="3600" dirty="0" err="1"/>
              <a:t>반복문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038" y="1384183"/>
            <a:ext cx="9779641" cy="5125673"/>
          </a:xfrm>
        </p:spPr>
        <p:txBody>
          <a:bodyPr>
            <a:normAutofit lnSpcReduction="10000"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무한반복</a:t>
            </a:r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while(true){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</a:t>
            </a:r>
            <a:r>
              <a:rPr lang="ko-KR" altLang="en-US" sz="1600" dirty="0" err="1">
                <a:solidFill>
                  <a:schemeClr val="tx1"/>
                </a:solidFill>
              </a:rPr>
              <a:t>수행문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}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do{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ko-KR" altLang="en-US" sz="1600" dirty="0" err="1">
                <a:solidFill>
                  <a:schemeClr val="tx1"/>
                </a:solidFill>
              </a:rPr>
              <a:t>수행문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}while(true);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for(;;){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ko-KR" altLang="en-US" sz="1600" dirty="0" err="1">
                <a:solidFill>
                  <a:schemeClr val="tx1"/>
                </a:solidFill>
              </a:rPr>
              <a:t>수행문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}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1183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447F64-DB31-4E5E-809E-94A349F98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09030"/>
            <a:ext cx="9318172" cy="37183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4-2. </a:t>
            </a:r>
            <a:r>
              <a:rPr lang="ko-KR" altLang="en-US" sz="3600" dirty="0" err="1"/>
              <a:t>반복문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84183"/>
            <a:ext cx="10058400" cy="512567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중첩된 </a:t>
            </a:r>
            <a:r>
              <a:rPr lang="ko-KR" altLang="en-US" b="1" dirty="0" err="1">
                <a:solidFill>
                  <a:srgbClr val="0070C0"/>
                </a:solidFill>
              </a:rPr>
              <a:t>반복문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sz="1600" dirty="0" err="1">
                <a:solidFill>
                  <a:schemeClr val="tx1"/>
                </a:solidFill>
              </a:rPr>
              <a:t>반복문</a:t>
            </a:r>
            <a:r>
              <a:rPr lang="ko-KR" altLang="en-US" sz="1600" dirty="0">
                <a:solidFill>
                  <a:schemeClr val="tx1"/>
                </a:solidFill>
              </a:rPr>
              <a:t> 내부에 또 반복문이 사용됨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b="1" dirty="0">
                <a:solidFill>
                  <a:schemeClr val="tx1"/>
                </a:solidFill>
              </a:rPr>
              <a:t>&lt;</a:t>
            </a:r>
            <a:r>
              <a:rPr lang="ko-KR" altLang="en-US" sz="1600" b="1" dirty="0">
                <a:solidFill>
                  <a:schemeClr val="tx1"/>
                </a:solidFill>
              </a:rPr>
              <a:t>구구단의 예 </a:t>
            </a:r>
            <a:r>
              <a:rPr lang="en-US" altLang="ko-KR" sz="1600" b="1" dirty="0">
                <a:solidFill>
                  <a:schemeClr val="tx1"/>
                </a:solidFill>
              </a:rPr>
              <a:t>- for</a:t>
            </a:r>
            <a:r>
              <a:rPr lang="ko-KR" altLang="en-US" sz="1600" b="1" dirty="0">
                <a:solidFill>
                  <a:schemeClr val="tx1"/>
                </a:solidFill>
              </a:rPr>
              <a:t>문</a:t>
            </a:r>
            <a:r>
              <a:rPr lang="en-US" altLang="ko-KR" sz="1600" b="1" dirty="0">
                <a:solidFill>
                  <a:schemeClr val="tx1"/>
                </a:solidFill>
              </a:rPr>
              <a:t>&gt;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4DCBB79-0792-2132-704F-0EBEBF9A7047}"/>
              </a:ext>
            </a:extLst>
          </p:cNvPr>
          <p:cNvSpPr/>
          <p:nvPr/>
        </p:nvSpPr>
        <p:spPr>
          <a:xfrm>
            <a:off x="9274533" y="3103932"/>
            <a:ext cx="2139193" cy="650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과 제</a:t>
            </a:r>
          </a:p>
        </p:txBody>
      </p:sp>
    </p:spTree>
    <p:extLst>
      <p:ext uri="{BB962C8B-B14F-4D97-AF65-F5344CB8AC3E}">
        <p14:creationId xmlns:p14="http://schemas.microsoft.com/office/powerpoint/2010/main" val="41065324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4-2. </a:t>
            </a:r>
            <a:r>
              <a:rPr lang="ko-KR" altLang="en-US" sz="3600" dirty="0" err="1"/>
              <a:t>반복문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445" y="1245582"/>
            <a:ext cx="5844696" cy="1144413"/>
          </a:xfrm>
        </p:spPr>
        <p:txBody>
          <a:bodyPr>
            <a:norm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&lt;</a:t>
            </a:r>
            <a:r>
              <a:rPr lang="ko-KR" altLang="en-US" sz="1600" b="1" dirty="0">
                <a:solidFill>
                  <a:schemeClr val="tx1"/>
                </a:solidFill>
              </a:rPr>
              <a:t>구구단의 예 </a:t>
            </a:r>
            <a:r>
              <a:rPr lang="en-US" altLang="ko-KR" sz="1600" b="1" dirty="0">
                <a:solidFill>
                  <a:schemeClr val="tx1"/>
                </a:solidFill>
              </a:rPr>
              <a:t>– while</a:t>
            </a:r>
            <a:r>
              <a:rPr lang="ko-KR" altLang="en-US" sz="1600" b="1" dirty="0">
                <a:solidFill>
                  <a:schemeClr val="tx1"/>
                </a:solidFill>
              </a:rPr>
              <a:t>문</a:t>
            </a:r>
            <a:r>
              <a:rPr lang="en-US" altLang="ko-KR" sz="1600" b="1" dirty="0">
                <a:solidFill>
                  <a:schemeClr val="tx1"/>
                </a:solidFill>
              </a:rPr>
              <a:t>&gt;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5D5401-C8E2-8FB9-DA5D-8AAD90F9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43" y="1509201"/>
            <a:ext cx="7757622" cy="4856088"/>
          </a:xfrm>
          <a:prstGeom prst="rect">
            <a:avLst/>
          </a:prstGeom>
        </p:spPr>
      </p:pic>
      <p:sp>
        <p:nvSpPr>
          <p:cNvPr id="10" name="별: 꼭짓점 6개 9">
            <a:extLst>
              <a:ext uri="{FF2B5EF4-FFF2-40B4-BE49-F238E27FC236}">
                <a16:creationId xmlns:a16="http://schemas.microsoft.com/office/drawing/2014/main" id="{FE976DA5-5461-B5D1-4E95-08842804FC2A}"/>
              </a:ext>
            </a:extLst>
          </p:cNvPr>
          <p:cNvSpPr/>
          <p:nvPr/>
        </p:nvSpPr>
        <p:spPr>
          <a:xfrm>
            <a:off x="2601158" y="3826275"/>
            <a:ext cx="204186" cy="181039"/>
          </a:xfrm>
          <a:prstGeom prst="star6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별: 꼭짓점 6개 12">
            <a:extLst>
              <a:ext uri="{FF2B5EF4-FFF2-40B4-BE49-F238E27FC236}">
                <a16:creationId xmlns:a16="http://schemas.microsoft.com/office/drawing/2014/main" id="{6B6CD243-3E63-8C11-9AE9-B562D73E92BF}"/>
              </a:ext>
            </a:extLst>
          </p:cNvPr>
          <p:cNvSpPr/>
          <p:nvPr/>
        </p:nvSpPr>
        <p:spPr>
          <a:xfrm>
            <a:off x="3957483" y="3817397"/>
            <a:ext cx="204186" cy="181039"/>
          </a:xfrm>
          <a:prstGeom prst="star6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36D499-2E08-4AF7-81A0-601C9B7F205F}"/>
              </a:ext>
            </a:extLst>
          </p:cNvPr>
          <p:cNvSpPr txBox="1"/>
          <p:nvPr/>
        </p:nvSpPr>
        <p:spPr>
          <a:xfrm>
            <a:off x="6178858" y="2835261"/>
            <a:ext cx="4083727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    times = 1; </a:t>
            </a:r>
            <a:r>
              <a:rPr lang="ko-KR" altLang="en-US" dirty="0"/>
              <a:t>초기화를 안 해주게 되면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구구단이 </a:t>
            </a:r>
            <a:r>
              <a:rPr lang="en-US" altLang="ko-KR" dirty="0"/>
              <a:t>2</a:t>
            </a:r>
            <a:r>
              <a:rPr lang="ko-KR" altLang="en-US" dirty="0"/>
              <a:t>단만 출력됨</a:t>
            </a:r>
          </a:p>
        </p:txBody>
      </p:sp>
      <p:pic>
        <p:nvPicPr>
          <p:cNvPr id="17" name="그래픽 16" descr="시계 방향으로 굽은 화살표 단색으로 채워진">
            <a:extLst>
              <a:ext uri="{FF2B5EF4-FFF2-40B4-BE49-F238E27FC236}">
                <a16:creationId xmlns:a16="http://schemas.microsoft.com/office/drawing/2014/main" id="{DBD720EE-D05D-3C4F-E8D2-1497C3D64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779371" y="2690775"/>
            <a:ext cx="1107778" cy="152548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5A9F3D-13DD-C4A1-35D9-30AC6DD2B5CF}"/>
              </a:ext>
            </a:extLst>
          </p:cNvPr>
          <p:cNvSpPr/>
          <p:nvPr/>
        </p:nvSpPr>
        <p:spPr>
          <a:xfrm>
            <a:off x="6833172" y="1509201"/>
            <a:ext cx="2139193" cy="6628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과 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216CB19-04DD-60DB-4C73-65CEB575B06E}"/>
              </a:ext>
            </a:extLst>
          </p:cNvPr>
          <p:cNvSpPr/>
          <p:nvPr/>
        </p:nvSpPr>
        <p:spPr>
          <a:xfrm>
            <a:off x="2870265" y="3817900"/>
            <a:ext cx="930185" cy="184207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 ?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F3D9172-9B75-4994-BC5E-DD7C5AAF8941}"/>
              </a:ext>
            </a:extLst>
          </p:cNvPr>
          <p:cNvSpPr/>
          <p:nvPr/>
        </p:nvSpPr>
        <p:spPr>
          <a:xfrm>
            <a:off x="6504851" y="2899626"/>
            <a:ext cx="1822403" cy="218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54296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4-2. </a:t>
            </a:r>
            <a:r>
              <a:rPr lang="ko-KR" altLang="en-US" sz="3600" dirty="0" err="1"/>
              <a:t>반복문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256" y="1212981"/>
            <a:ext cx="8979781" cy="1648027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</a:t>
            </a:r>
            <a:r>
              <a:rPr lang="en-US" altLang="ko-KR" b="1" dirty="0">
                <a:solidFill>
                  <a:srgbClr val="0070C0"/>
                </a:solidFill>
              </a:rPr>
              <a:t>continue</a:t>
            </a:r>
            <a:r>
              <a:rPr lang="ko-KR" altLang="en-US" b="1" dirty="0">
                <a:solidFill>
                  <a:srgbClr val="0070C0"/>
                </a:solidFill>
              </a:rPr>
              <a:t>문</a:t>
            </a:r>
            <a:endParaRPr lang="en-US" altLang="ko-KR" b="1" dirty="0">
              <a:solidFill>
                <a:srgbClr val="0070C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반복문과 함께 쓰이며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ko-KR" altLang="en-US" sz="1600" dirty="0" err="1">
                <a:solidFill>
                  <a:schemeClr val="tx1"/>
                </a:solidFill>
              </a:rPr>
              <a:t>반복문</a:t>
            </a:r>
            <a:r>
              <a:rPr lang="ko-KR" altLang="en-US" sz="1600" dirty="0">
                <a:solidFill>
                  <a:schemeClr val="tx1"/>
                </a:solidFill>
              </a:rPr>
              <a:t> 내부 </a:t>
            </a:r>
            <a:r>
              <a:rPr lang="en-US" altLang="ko-KR" sz="1600" dirty="0">
                <a:solidFill>
                  <a:schemeClr val="tx1"/>
                </a:solidFill>
              </a:rPr>
              <a:t>continue</a:t>
            </a:r>
            <a:r>
              <a:rPr lang="ko-KR" altLang="en-US" sz="1600" dirty="0">
                <a:solidFill>
                  <a:schemeClr val="tx1"/>
                </a:solidFill>
              </a:rPr>
              <a:t>문을 만나면 이후 반복되는 부분을 수행하지 않고 조건식이나 증감식을 수행함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2E9E4E-1469-78A4-9CFC-5CEF4801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26" y="2755420"/>
            <a:ext cx="5895043" cy="3589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BB1EE5-21DB-E5CE-0B18-731FF9E6BAF9}"/>
              </a:ext>
            </a:extLst>
          </p:cNvPr>
          <p:cNvSpPr txBox="1"/>
          <p:nvPr/>
        </p:nvSpPr>
        <p:spPr>
          <a:xfrm>
            <a:off x="6560234" y="3185981"/>
            <a:ext cx="4936346" cy="1293624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continue</a:t>
            </a:r>
            <a:r>
              <a:rPr lang="ko-KR" altLang="en-US" dirty="0"/>
              <a:t>문이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조건식이 </a:t>
            </a:r>
            <a:r>
              <a:rPr lang="en-US" altLang="ko-KR" dirty="0"/>
              <a:t>for</a:t>
            </a:r>
            <a:r>
              <a:rPr lang="ko-KR" altLang="en-US" dirty="0"/>
              <a:t>문인 경우에는 증감으로 넘어가고</a:t>
            </a:r>
            <a:r>
              <a:rPr lang="en-US" altLang="ko-KR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While</a:t>
            </a:r>
            <a:r>
              <a:rPr lang="ko-KR" altLang="en-US" dirty="0"/>
              <a:t>문인 경우에는 조건 체크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9D3C9-F878-89A4-5878-07EA25324A66}"/>
              </a:ext>
            </a:extLst>
          </p:cNvPr>
          <p:cNvSpPr txBox="1"/>
          <p:nvPr/>
        </p:nvSpPr>
        <p:spPr>
          <a:xfrm>
            <a:off x="5399026" y="2755420"/>
            <a:ext cx="6097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[1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부터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까지 중 홀수만 더하는 예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</a:t>
            </a:r>
            <a:endParaRPr lang="ko-KR" altLang="en-US" b="1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349F1E-DF72-B4B7-6F10-404B034A233C}"/>
              </a:ext>
            </a:extLst>
          </p:cNvPr>
          <p:cNvSpPr/>
          <p:nvPr/>
        </p:nvSpPr>
        <p:spPr>
          <a:xfrm>
            <a:off x="3570006" y="4073007"/>
            <a:ext cx="541538" cy="2924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2345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4-2. </a:t>
            </a:r>
            <a:r>
              <a:rPr lang="ko-KR" altLang="en-US" sz="3600" dirty="0" err="1"/>
              <a:t>반복문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84183"/>
            <a:ext cx="10058400" cy="512567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</a:t>
            </a:r>
            <a:r>
              <a:rPr lang="en-US" altLang="ko-KR" b="1" dirty="0">
                <a:solidFill>
                  <a:srgbClr val="0070C0"/>
                </a:solidFill>
              </a:rPr>
              <a:t>break</a:t>
            </a:r>
            <a:r>
              <a:rPr lang="ko-KR" altLang="en-US" b="1" dirty="0">
                <a:solidFill>
                  <a:srgbClr val="0070C0"/>
                </a:solidFill>
              </a:rPr>
              <a:t>문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ko-KR" altLang="en-US" sz="1600" dirty="0">
                <a:solidFill>
                  <a:schemeClr val="tx1"/>
                </a:solidFill>
              </a:rPr>
              <a:t>반복문에서 </a:t>
            </a:r>
            <a:r>
              <a:rPr lang="en-US" altLang="ko-KR" sz="1600" dirty="0">
                <a:solidFill>
                  <a:schemeClr val="tx1"/>
                </a:solidFill>
              </a:rPr>
              <a:t>break</a:t>
            </a:r>
            <a:r>
              <a:rPr lang="ko-KR" altLang="en-US" sz="1600" dirty="0">
                <a:solidFill>
                  <a:schemeClr val="tx1"/>
                </a:solidFill>
              </a:rPr>
              <a:t>문을 만나면 더 이상 반복을 수행하지 않고 반복문을 빠져 나옴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ko-KR" altLang="en-US" sz="1600" dirty="0">
                <a:solidFill>
                  <a:schemeClr val="tx1"/>
                </a:solidFill>
              </a:rPr>
              <a:t>중첩된 </a:t>
            </a:r>
            <a:r>
              <a:rPr lang="ko-KR" altLang="en-US" sz="1600" dirty="0" err="1">
                <a:solidFill>
                  <a:schemeClr val="tx1"/>
                </a:solidFill>
              </a:rPr>
              <a:t>반복문</a:t>
            </a:r>
            <a:r>
              <a:rPr lang="ko-KR" altLang="en-US" sz="1600" dirty="0">
                <a:solidFill>
                  <a:schemeClr val="tx1"/>
                </a:solidFill>
              </a:rPr>
              <a:t> 내부에 있는 경우 가장 가까운 </a:t>
            </a:r>
            <a:r>
              <a:rPr lang="ko-KR" altLang="en-US" sz="1600" dirty="0" err="1">
                <a:solidFill>
                  <a:schemeClr val="tx1"/>
                </a:solidFill>
              </a:rPr>
              <a:t>반복문</a:t>
            </a:r>
            <a:r>
              <a:rPr lang="ko-KR" altLang="en-US" sz="1600" dirty="0">
                <a:solidFill>
                  <a:schemeClr val="tx1"/>
                </a:solidFill>
              </a:rPr>
              <a:t> 하나만 빠져 나옴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(</a:t>
            </a:r>
            <a:r>
              <a:rPr lang="ko-KR" altLang="en-US" sz="1600" dirty="0">
                <a:solidFill>
                  <a:schemeClr val="tx1"/>
                </a:solidFill>
              </a:rPr>
              <a:t>아래의 경우 내부 반복문만 빠져 나옴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3C4B33-CE86-4A89-AF56-85E50982A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91" y="3185636"/>
            <a:ext cx="8161746" cy="30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307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4-2. </a:t>
            </a:r>
            <a:r>
              <a:rPr lang="ko-KR" altLang="en-US" sz="3600" dirty="0" err="1"/>
              <a:t>반복문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84183"/>
            <a:ext cx="10058400" cy="512567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&lt;break</a:t>
            </a:r>
            <a:r>
              <a:rPr lang="ko-KR" altLang="en-US" b="1" dirty="0">
                <a:solidFill>
                  <a:schemeClr val="tx1"/>
                </a:solidFill>
              </a:rPr>
              <a:t>문 예제</a:t>
            </a:r>
            <a:r>
              <a:rPr lang="en-US" altLang="ko-KR" b="1" dirty="0">
                <a:solidFill>
                  <a:schemeClr val="tx1"/>
                </a:solidFill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B4E924-EBBB-4CC4-A173-CFEA7E57D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94" y="1953083"/>
            <a:ext cx="7482434" cy="42827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2BA42D-D765-8BA5-C048-36CED59FB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578" y="866163"/>
            <a:ext cx="3769116" cy="51256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48A81D-66E5-09CA-0AAD-F5117C1564B7}"/>
              </a:ext>
            </a:extLst>
          </p:cNvPr>
          <p:cNvSpPr txBox="1"/>
          <p:nvPr/>
        </p:nvSpPr>
        <p:spPr>
          <a:xfrm>
            <a:off x="6904653" y="2258007"/>
            <a:ext cx="109168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/>
              <a:t>=</a:t>
            </a:r>
            <a:endParaRPr lang="ko-KR" altLang="en-US" sz="166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98DCB5D-38A8-A82E-B45C-015FAFA037A4}"/>
              </a:ext>
            </a:extLst>
          </p:cNvPr>
          <p:cNvSpPr/>
          <p:nvPr/>
        </p:nvSpPr>
        <p:spPr>
          <a:xfrm>
            <a:off x="4190261" y="5438308"/>
            <a:ext cx="994297" cy="762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2128DF3-17BC-2BA2-7CB4-A3CFFB81B00F}"/>
              </a:ext>
            </a:extLst>
          </p:cNvPr>
          <p:cNvSpPr/>
          <p:nvPr/>
        </p:nvSpPr>
        <p:spPr>
          <a:xfrm>
            <a:off x="7902607" y="5422905"/>
            <a:ext cx="994297" cy="762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D9BCD9-9D23-DEE9-B9E9-B12DD5177966}"/>
              </a:ext>
            </a:extLst>
          </p:cNvPr>
          <p:cNvSpPr/>
          <p:nvPr/>
        </p:nvSpPr>
        <p:spPr>
          <a:xfrm>
            <a:off x="1535837" y="3701988"/>
            <a:ext cx="763480" cy="35510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FD547D8-15DA-CB80-076B-550235BC750E}"/>
              </a:ext>
            </a:extLst>
          </p:cNvPr>
          <p:cNvSpPr/>
          <p:nvPr/>
        </p:nvSpPr>
        <p:spPr>
          <a:xfrm>
            <a:off x="9234277" y="1475168"/>
            <a:ext cx="1383415" cy="35510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6345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B428B-0C09-FCB9-9A6F-37DC8252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744" y="450507"/>
            <a:ext cx="7026442" cy="128395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 </a:t>
            </a:r>
            <a:r>
              <a:rPr lang="ko-KR" altLang="en-US" sz="4000" dirty="0"/>
              <a:t>클래스와 객체 </a:t>
            </a:r>
            <a:r>
              <a:rPr lang="en-US" altLang="ko-KR" sz="4000" dirty="0"/>
              <a:t>1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4CF0F2-07E4-6A44-2588-5A40A7D1B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31472"/>
            <a:ext cx="9144000" cy="2749822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altLang="ko-KR" dirty="0"/>
              <a:t>5-1. </a:t>
            </a:r>
            <a:r>
              <a:rPr lang="ko-KR" altLang="en-US" dirty="0"/>
              <a:t>객체 지향 프로그래밍과 클래스</a:t>
            </a:r>
            <a:endParaRPr lang="en-US" altLang="ko-KR" dirty="0"/>
          </a:p>
          <a:p>
            <a:pPr algn="l"/>
            <a:r>
              <a:rPr lang="en-US" altLang="ko-KR" dirty="0"/>
              <a:t>5-2. </a:t>
            </a:r>
            <a:r>
              <a:rPr lang="ko-KR" altLang="en-US" dirty="0"/>
              <a:t>클래스 살펴보기</a:t>
            </a:r>
            <a:endParaRPr lang="en-US" altLang="ko-KR" dirty="0"/>
          </a:p>
          <a:p>
            <a:pPr algn="l"/>
            <a:r>
              <a:rPr lang="en-US" altLang="ko-KR" dirty="0"/>
              <a:t>5-3. </a:t>
            </a:r>
            <a:r>
              <a:rPr lang="ko-KR" altLang="en-US" dirty="0"/>
              <a:t>메서드</a:t>
            </a:r>
            <a:endParaRPr lang="en-US" altLang="ko-KR" dirty="0"/>
          </a:p>
          <a:p>
            <a:pPr algn="l"/>
            <a:r>
              <a:rPr lang="en-US" altLang="ko-KR" dirty="0"/>
              <a:t>5-4. </a:t>
            </a:r>
            <a:r>
              <a:rPr lang="ko-KR" altLang="en-US" dirty="0"/>
              <a:t>클래스와 인스턴스</a:t>
            </a:r>
            <a:endParaRPr lang="en-US" altLang="ko-KR" dirty="0"/>
          </a:p>
          <a:p>
            <a:pPr algn="l"/>
            <a:r>
              <a:rPr lang="en-US" altLang="ko-KR" dirty="0"/>
              <a:t>5-5. </a:t>
            </a:r>
            <a:r>
              <a:rPr lang="ko-KR" altLang="en-US" dirty="0"/>
              <a:t>생성자</a:t>
            </a:r>
            <a:endParaRPr lang="en-US" altLang="ko-KR" dirty="0"/>
          </a:p>
          <a:p>
            <a:pPr algn="l"/>
            <a:r>
              <a:rPr lang="en-US" altLang="ko-KR" dirty="0"/>
              <a:t>5-6. </a:t>
            </a:r>
            <a:r>
              <a:rPr lang="ko-KR" altLang="en-US" dirty="0"/>
              <a:t>참조 자료형</a:t>
            </a:r>
            <a:endParaRPr lang="en-US" altLang="ko-KR" dirty="0"/>
          </a:p>
          <a:p>
            <a:pPr algn="l"/>
            <a:r>
              <a:rPr lang="en-US" altLang="ko-KR" dirty="0"/>
              <a:t>5-7. </a:t>
            </a:r>
            <a:r>
              <a:rPr lang="ko-KR" altLang="en-US" dirty="0"/>
              <a:t>정보 은닉</a:t>
            </a:r>
          </a:p>
        </p:txBody>
      </p:sp>
    </p:spTree>
    <p:extLst>
      <p:ext uri="{BB962C8B-B14F-4D97-AF65-F5344CB8AC3E}">
        <p14:creationId xmlns:p14="http://schemas.microsoft.com/office/powerpoint/2010/main" val="2632625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5-1. </a:t>
            </a:r>
            <a:r>
              <a:rPr lang="ko-KR" altLang="en-US" sz="3600" dirty="0"/>
              <a:t>객체 지향 프로그래밍과 클래스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79595"/>
            <a:ext cx="10058400" cy="4253219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객체와 객체 지향 프로그래밍</a:t>
            </a:r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800" b="1" dirty="0">
                <a:solidFill>
                  <a:schemeClr val="tx1"/>
                </a:solidFill>
              </a:rPr>
              <a:t>객체</a:t>
            </a:r>
            <a:r>
              <a:rPr lang="en-US" altLang="ko-KR" sz="1800" b="1" dirty="0">
                <a:solidFill>
                  <a:schemeClr val="tx1"/>
                </a:solidFill>
              </a:rPr>
              <a:t>(Object)</a:t>
            </a:r>
            <a:r>
              <a:rPr lang="ko-KR" altLang="en-US" sz="1800" b="1" dirty="0">
                <a:solidFill>
                  <a:schemeClr val="tx1"/>
                </a:solidFill>
              </a:rPr>
              <a:t>란</a:t>
            </a:r>
            <a:r>
              <a:rPr lang="en-US" altLang="ko-KR" sz="1800" b="1" dirty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     “</a:t>
            </a:r>
            <a:r>
              <a:rPr lang="ko-KR" altLang="en-US" sz="1600" dirty="0">
                <a:solidFill>
                  <a:schemeClr val="tx1"/>
                </a:solidFill>
              </a:rPr>
              <a:t>의사나 행위가 미치는 대상</a:t>
            </a:r>
            <a:r>
              <a:rPr lang="en-US" altLang="ko-KR" sz="1600" dirty="0">
                <a:solidFill>
                  <a:schemeClr val="tx1"/>
                </a:solidFill>
              </a:rPr>
              <a:t>” – </a:t>
            </a:r>
            <a:r>
              <a:rPr lang="ko-KR" altLang="en-US" sz="1600" dirty="0">
                <a:solidFill>
                  <a:schemeClr val="tx1"/>
                </a:solidFill>
              </a:rPr>
              <a:t>사전적 의미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   구체적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추상적 데이터 단위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800" b="1" dirty="0">
                <a:solidFill>
                  <a:schemeClr val="tx1"/>
                </a:solidFill>
              </a:rPr>
              <a:t>객체지향 프로그래밍</a:t>
            </a:r>
            <a:r>
              <a:rPr lang="en-US" altLang="ko-KR" sz="1800" b="1" dirty="0">
                <a:solidFill>
                  <a:schemeClr val="tx1"/>
                </a:solidFill>
              </a:rPr>
              <a:t>(Object Oriented Programming, OOP)</a:t>
            </a:r>
          </a:p>
          <a:p>
            <a:r>
              <a:rPr lang="ko-KR" altLang="en-US" sz="1600" dirty="0">
                <a:solidFill>
                  <a:schemeClr val="tx1"/>
                </a:solidFill>
              </a:rPr>
              <a:t>   객체를 기반으로 하는 프로그래밍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cf.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절차 프로그래밍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(Procedural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Programming,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예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) C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언어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4650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5-1. </a:t>
            </a:r>
            <a:r>
              <a:rPr lang="ko-KR" altLang="en-US" sz="3600" dirty="0"/>
              <a:t>객체 지향 프로그래밍과 클래스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82425"/>
            <a:ext cx="10058400" cy="512567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생활 속에서 객체 찾아보기</a:t>
            </a:r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sz="100" b="1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 학교 가는 과정에 대한 절차적 프로그래밍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  일어난다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씻는다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→ 밥을 먹는다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→ 버스를 탄다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→ 요금을 지불한다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→ 학교에 도착한다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  (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시간의 흐름에 따른 프로그래밍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</a:p>
          <a:p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 학교 가는 과정에 대한 객체 지향 프로그래밍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객체를 정의 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</a:rPr>
              <a:t>클래스를 만든다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객체의 기능 구현 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</a:rPr>
              <a:t>클래스의 속성과 메서드를 구현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객체 사이의 협력 구현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157EC8-5238-4A2D-B9B6-8FA66AED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609" y="3679817"/>
            <a:ext cx="5377111" cy="25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42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5-1. </a:t>
            </a:r>
            <a:r>
              <a:rPr lang="ko-KR" altLang="en-US" sz="3600" dirty="0"/>
              <a:t>객체 지향 프로그래밍과 클래스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51247"/>
            <a:ext cx="10058400" cy="4580877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클래스란</a:t>
            </a:r>
            <a:r>
              <a:rPr lang="en-US" altLang="ko-KR" b="1" dirty="0">
                <a:solidFill>
                  <a:srgbClr val="0070C0"/>
                </a:solidFill>
              </a:rPr>
              <a:t>?</a:t>
            </a:r>
          </a:p>
          <a:p>
            <a:r>
              <a:rPr lang="ko-KR" altLang="en-US" sz="1600" dirty="0">
                <a:solidFill>
                  <a:schemeClr val="tx1"/>
                </a:solidFill>
              </a:rPr>
              <a:t>    객체에 대한 속성과 기능을 코드로 구현한 것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 “</a:t>
            </a:r>
            <a:r>
              <a:rPr lang="ko-KR" altLang="en-US" sz="1600" dirty="0">
                <a:solidFill>
                  <a:schemeClr val="tx1"/>
                </a:solidFill>
              </a:rPr>
              <a:t>클래스를 정의한다</a:t>
            </a:r>
            <a:r>
              <a:rPr lang="en-US" altLang="ko-KR" sz="1600" dirty="0">
                <a:solidFill>
                  <a:schemeClr val="tx1"/>
                </a:solidFill>
              </a:rPr>
              <a:t>”</a:t>
            </a:r>
            <a:r>
              <a:rPr lang="ko-KR" altLang="en-US" sz="1600" dirty="0">
                <a:solidFill>
                  <a:schemeClr val="tx1"/>
                </a:solidFill>
              </a:rPr>
              <a:t>라고 함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    객체에 대한 청사진</a:t>
            </a:r>
            <a:r>
              <a:rPr lang="en-US" altLang="ko-KR" sz="1600" dirty="0">
                <a:solidFill>
                  <a:schemeClr val="tx1"/>
                </a:solidFill>
              </a:rPr>
              <a:t>(blueprint)</a:t>
            </a:r>
            <a:r>
              <a:rPr lang="ko-KR" altLang="en-US" sz="1600" dirty="0">
                <a:solidFill>
                  <a:schemeClr val="tx1"/>
                </a:solidFill>
              </a:rPr>
              <a:t>이라고도 함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</a:rPr>
              <a:t> 객체의 속성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    객체의 특성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속성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멤버 변수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 property, attribute, member variable</a:t>
            </a:r>
          </a:p>
          <a:p>
            <a:pPr marL="0" indent="0">
              <a:buNone/>
            </a:pPr>
            <a:endParaRPr lang="en-US" altLang="ko-KR" sz="6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</a:rPr>
              <a:t> 객체의 기능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    객체가 하는 기능들을 메서드로 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 method, member function</a:t>
            </a:r>
          </a:p>
        </p:txBody>
      </p:sp>
    </p:spTree>
    <p:extLst>
      <p:ext uri="{BB962C8B-B14F-4D97-AF65-F5344CB8AC3E}">
        <p14:creationId xmlns:p14="http://schemas.microsoft.com/office/powerpoint/2010/main" val="1960038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0782" y="1362819"/>
            <a:ext cx="3536315" cy="7105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25" dirty="0">
                <a:solidFill>
                  <a:srgbClr val="404040"/>
                </a:solidFill>
                <a:latin typeface="맑은 고딕"/>
                <a:cs typeface="맑은 고딕"/>
              </a:rPr>
              <a:t>▶</a:t>
            </a:r>
            <a:r>
              <a:rPr sz="2000" b="1" spc="-3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JR</a:t>
            </a:r>
            <a:r>
              <a:rPr sz="2000" b="1" spc="1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2000" b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spc="20" dirty="0">
                <a:solidFill>
                  <a:srgbClr val="404040"/>
                </a:solidFill>
                <a:latin typeface="맑은 고딕"/>
                <a:cs typeface="맑은 고딕"/>
              </a:rPr>
              <a:t>다운로</a:t>
            </a:r>
            <a:r>
              <a:rPr sz="2000" b="1" spc="25" dirty="0">
                <a:solidFill>
                  <a:srgbClr val="404040"/>
                </a:solidFill>
                <a:latin typeface="맑은 고딕"/>
                <a:cs typeface="맑은 고딕"/>
              </a:rPr>
              <a:t>드</a:t>
            </a:r>
            <a:r>
              <a:rPr sz="2000" b="1" spc="-40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2000" b="1" spc="25" dirty="0">
                <a:solidFill>
                  <a:srgbClr val="404040"/>
                </a:solidFill>
                <a:latin typeface="맑은 고딕"/>
                <a:cs typeface="맑은 고딕"/>
              </a:rPr>
              <a:t>방법</a:t>
            </a:r>
            <a:r>
              <a:rPr sz="2000" b="1" spc="-254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2000" b="1" spc="-3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2000" b="1" spc="5" dirty="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sz="2000" b="1" spc="3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2000" b="1" spc="-30" dirty="0">
                <a:solidFill>
                  <a:srgbClr val="404040"/>
                </a:solidFill>
                <a:latin typeface="Calibri"/>
                <a:cs typeface="Calibri"/>
              </a:rPr>
              <a:t>nd</a:t>
            </a:r>
            <a:r>
              <a:rPr sz="2000" b="1" spc="4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2000" b="1" spc="5" dirty="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sz="2000" b="1" spc="2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2000" b="1" spc="5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1400" spc="35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1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5" dirty="0" err="1">
                <a:solidFill>
                  <a:srgbClr val="404040"/>
                </a:solidFill>
                <a:latin typeface="맑은 고딕"/>
                <a:cs typeface="맑은 고딕"/>
              </a:rPr>
              <a:t>구글에</a:t>
            </a:r>
            <a:r>
              <a:rPr lang="ko-KR" altLang="en-US" sz="1400" spc="25" dirty="0">
                <a:solidFill>
                  <a:srgbClr val="404040"/>
                </a:solidFill>
                <a:latin typeface="맑은 고딕"/>
                <a:cs typeface="맑은 고딕"/>
              </a:rPr>
              <a:t>서</a:t>
            </a:r>
            <a:r>
              <a:rPr sz="1400" spc="-27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35" dirty="0">
                <a:solidFill>
                  <a:srgbClr val="404040"/>
                </a:solidFill>
                <a:latin typeface="Calibri"/>
                <a:cs typeface="Calibri"/>
              </a:rPr>
              <a:t>j</a:t>
            </a:r>
            <a:r>
              <a:rPr sz="1400" spc="3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8</a:t>
            </a:r>
            <a:r>
              <a:rPr sz="1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1400" spc="45" dirty="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l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4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검색</a:t>
            </a:r>
            <a:endParaRPr sz="1400" dirty="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0782" y="3871767"/>
            <a:ext cx="731774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5" dirty="0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1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ndo</a:t>
            </a:r>
            <a:r>
              <a:rPr sz="1400" spc="45" dirty="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환경에서는</a:t>
            </a:r>
            <a:r>
              <a:rPr sz="1400" spc="-26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x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1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파일을</a:t>
            </a:r>
            <a:r>
              <a:rPr sz="1400" spc="-26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받으면</a:t>
            </a:r>
            <a:r>
              <a:rPr sz="1400" spc="-27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되고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1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li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nu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/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spc="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os</a:t>
            </a:r>
            <a:r>
              <a:rPr sz="1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시스템</a:t>
            </a:r>
            <a:r>
              <a:rPr sz="1400" spc="-27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환경에</a:t>
            </a:r>
            <a:r>
              <a:rPr sz="1400" spc="-27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맞게</a:t>
            </a:r>
            <a:r>
              <a:rPr sz="1400" spc="-19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다운받아</a:t>
            </a:r>
            <a:r>
              <a:rPr sz="1400" spc="-26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설치</a:t>
            </a:r>
            <a:endParaRPr sz="1400">
              <a:latin typeface="맑은 고딕"/>
              <a:cs typeface="맑은 고딕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2198797"/>
            <a:ext cx="4400550" cy="138964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096000" y="4218097"/>
            <a:ext cx="5638800" cy="2066925"/>
            <a:chOff x="6096000" y="4067175"/>
            <a:chExt cx="5638800" cy="20669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4067175"/>
              <a:ext cx="5638800" cy="20669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157976" y="4633976"/>
              <a:ext cx="590550" cy="323850"/>
            </a:xfrm>
            <a:custGeom>
              <a:avLst/>
              <a:gdLst/>
              <a:ahLst/>
              <a:cxnLst/>
              <a:rect l="l" t="t" r="r" b="b"/>
              <a:pathLst>
                <a:path w="590550" h="323850">
                  <a:moveTo>
                    <a:pt x="0" y="161925"/>
                  </a:moveTo>
                  <a:lnTo>
                    <a:pt x="23187" y="98851"/>
                  </a:lnTo>
                  <a:lnTo>
                    <a:pt x="50396" y="71344"/>
                  </a:lnTo>
                  <a:lnTo>
                    <a:pt x="86439" y="47386"/>
                  </a:lnTo>
                  <a:lnTo>
                    <a:pt x="130131" y="27626"/>
                  </a:lnTo>
                  <a:lnTo>
                    <a:pt x="180290" y="12709"/>
                  </a:lnTo>
                  <a:lnTo>
                    <a:pt x="235732" y="3285"/>
                  </a:lnTo>
                  <a:lnTo>
                    <a:pt x="295275" y="0"/>
                  </a:lnTo>
                  <a:lnTo>
                    <a:pt x="354780" y="3285"/>
                  </a:lnTo>
                  <a:lnTo>
                    <a:pt x="410206" y="12709"/>
                  </a:lnTo>
                  <a:lnTo>
                    <a:pt x="460362" y="27626"/>
                  </a:lnTo>
                  <a:lnTo>
                    <a:pt x="504062" y="47386"/>
                  </a:lnTo>
                  <a:lnTo>
                    <a:pt x="540119" y="71344"/>
                  </a:lnTo>
                  <a:lnTo>
                    <a:pt x="567344" y="98851"/>
                  </a:lnTo>
                  <a:lnTo>
                    <a:pt x="590550" y="161925"/>
                  </a:lnTo>
                  <a:lnTo>
                    <a:pt x="584550" y="194552"/>
                  </a:lnTo>
                  <a:lnTo>
                    <a:pt x="540119" y="252449"/>
                  </a:lnTo>
                  <a:lnTo>
                    <a:pt x="504063" y="276415"/>
                  </a:lnTo>
                  <a:lnTo>
                    <a:pt x="460362" y="296190"/>
                  </a:lnTo>
                  <a:lnTo>
                    <a:pt x="410206" y="311122"/>
                  </a:lnTo>
                  <a:lnTo>
                    <a:pt x="354780" y="320559"/>
                  </a:lnTo>
                  <a:lnTo>
                    <a:pt x="295275" y="323850"/>
                  </a:lnTo>
                  <a:lnTo>
                    <a:pt x="235732" y="320559"/>
                  </a:lnTo>
                  <a:lnTo>
                    <a:pt x="180290" y="311122"/>
                  </a:lnTo>
                  <a:lnTo>
                    <a:pt x="130131" y="296190"/>
                  </a:lnTo>
                  <a:lnTo>
                    <a:pt x="86439" y="276415"/>
                  </a:lnTo>
                  <a:lnTo>
                    <a:pt x="50396" y="252449"/>
                  </a:lnTo>
                  <a:lnTo>
                    <a:pt x="23187" y="224944"/>
                  </a:lnTo>
                  <a:lnTo>
                    <a:pt x="0" y="161925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33400" y="4218097"/>
            <a:ext cx="5314950" cy="2066925"/>
            <a:chOff x="533400" y="4067175"/>
            <a:chExt cx="5314950" cy="206692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4067175"/>
              <a:ext cx="5314950" cy="20669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95851" y="5034025"/>
              <a:ext cx="1362075" cy="609600"/>
            </a:xfrm>
            <a:custGeom>
              <a:avLst/>
              <a:gdLst/>
              <a:ahLst/>
              <a:cxnLst/>
              <a:rect l="l" t="t" r="r" b="b"/>
              <a:pathLst>
                <a:path w="1362075" h="609600">
                  <a:moveTo>
                    <a:pt x="0" y="304800"/>
                  </a:moveTo>
                  <a:lnTo>
                    <a:pt x="12275" y="246862"/>
                  </a:lnTo>
                  <a:lnTo>
                    <a:pt x="47583" y="192603"/>
                  </a:lnTo>
                  <a:lnTo>
                    <a:pt x="103641" y="143041"/>
                  </a:lnTo>
                  <a:lnTo>
                    <a:pt x="138740" y="120341"/>
                  </a:lnTo>
                  <a:lnTo>
                    <a:pt x="178170" y="99197"/>
                  </a:lnTo>
                  <a:lnTo>
                    <a:pt x="221648" y="79738"/>
                  </a:lnTo>
                  <a:lnTo>
                    <a:pt x="268889" y="62090"/>
                  </a:lnTo>
                  <a:lnTo>
                    <a:pt x="319607" y="46382"/>
                  </a:lnTo>
                  <a:lnTo>
                    <a:pt x="373517" y="32741"/>
                  </a:lnTo>
                  <a:lnTo>
                    <a:pt x="430334" y="21294"/>
                  </a:lnTo>
                  <a:lnTo>
                    <a:pt x="489774" y="12169"/>
                  </a:lnTo>
                  <a:lnTo>
                    <a:pt x="551550" y="5493"/>
                  </a:lnTo>
                  <a:lnTo>
                    <a:pt x="615378" y="1394"/>
                  </a:lnTo>
                  <a:lnTo>
                    <a:pt x="680974" y="0"/>
                  </a:lnTo>
                  <a:lnTo>
                    <a:pt x="746570" y="1394"/>
                  </a:lnTo>
                  <a:lnTo>
                    <a:pt x="810402" y="5493"/>
                  </a:lnTo>
                  <a:lnTo>
                    <a:pt x="872184" y="12169"/>
                  </a:lnTo>
                  <a:lnTo>
                    <a:pt x="931631" y="21294"/>
                  </a:lnTo>
                  <a:lnTo>
                    <a:pt x="988457" y="32741"/>
                  </a:lnTo>
                  <a:lnTo>
                    <a:pt x="1042376" y="46382"/>
                  </a:lnTo>
                  <a:lnTo>
                    <a:pt x="1093105" y="62090"/>
                  </a:lnTo>
                  <a:lnTo>
                    <a:pt x="1140356" y="79738"/>
                  </a:lnTo>
                  <a:lnTo>
                    <a:pt x="1183846" y="99197"/>
                  </a:lnTo>
                  <a:lnTo>
                    <a:pt x="1223288" y="120341"/>
                  </a:lnTo>
                  <a:lnTo>
                    <a:pt x="1258396" y="143041"/>
                  </a:lnTo>
                  <a:lnTo>
                    <a:pt x="1288887" y="167171"/>
                  </a:lnTo>
                  <a:lnTo>
                    <a:pt x="1334871" y="219209"/>
                  </a:lnTo>
                  <a:lnTo>
                    <a:pt x="1358957" y="275435"/>
                  </a:lnTo>
                  <a:lnTo>
                    <a:pt x="1362075" y="304800"/>
                  </a:lnTo>
                  <a:lnTo>
                    <a:pt x="1358957" y="334144"/>
                  </a:lnTo>
                  <a:lnTo>
                    <a:pt x="1334871" y="390339"/>
                  </a:lnTo>
                  <a:lnTo>
                    <a:pt x="1288887" y="442359"/>
                  </a:lnTo>
                  <a:lnTo>
                    <a:pt x="1258396" y="466483"/>
                  </a:lnTo>
                  <a:lnTo>
                    <a:pt x="1223288" y="489181"/>
                  </a:lnTo>
                  <a:lnTo>
                    <a:pt x="1183846" y="510323"/>
                  </a:lnTo>
                  <a:lnTo>
                    <a:pt x="1140356" y="529782"/>
                  </a:lnTo>
                  <a:lnTo>
                    <a:pt x="1093105" y="547431"/>
                  </a:lnTo>
                  <a:lnTo>
                    <a:pt x="1042376" y="563141"/>
                  </a:lnTo>
                  <a:lnTo>
                    <a:pt x="988457" y="576785"/>
                  </a:lnTo>
                  <a:lnTo>
                    <a:pt x="931631" y="588234"/>
                  </a:lnTo>
                  <a:lnTo>
                    <a:pt x="872184" y="597362"/>
                  </a:lnTo>
                  <a:lnTo>
                    <a:pt x="810402" y="604040"/>
                  </a:lnTo>
                  <a:lnTo>
                    <a:pt x="746570" y="608141"/>
                  </a:lnTo>
                  <a:lnTo>
                    <a:pt x="680974" y="609536"/>
                  </a:lnTo>
                  <a:lnTo>
                    <a:pt x="615378" y="608141"/>
                  </a:lnTo>
                  <a:lnTo>
                    <a:pt x="551550" y="604040"/>
                  </a:lnTo>
                  <a:lnTo>
                    <a:pt x="489774" y="597362"/>
                  </a:lnTo>
                  <a:lnTo>
                    <a:pt x="430334" y="588234"/>
                  </a:lnTo>
                  <a:lnTo>
                    <a:pt x="373517" y="576785"/>
                  </a:lnTo>
                  <a:lnTo>
                    <a:pt x="319607" y="563141"/>
                  </a:lnTo>
                  <a:lnTo>
                    <a:pt x="268889" y="547431"/>
                  </a:lnTo>
                  <a:lnTo>
                    <a:pt x="221648" y="529782"/>
                  </a:lnTo>
                  <a:lnTo>
                    <a:pt x="178170" y="510323"/>
                  </a:lnTo>
                  <a:lnTo>
                    <a:pt x="138740" y="489181"/>
                  </a:lnTo>
                  <a:lnTo>
                    <a:pt x="103641" y="466483"/>
                  </a:lnTo>
                  <a:lnTo>
                    <a:pt x="73161" y="442359"/>
                  </a:lnTo>
                  <a:lnTo>
                    <a:pt x="27193" y="390339"/>
                  </a:lnTo>
                  <a:lnTo>
                    <a:pt x="3116" y="334144"/>
                  </a:lnTo>
                  <a:lnTo>
                    <a:pt x="0" y="304800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9D02EB73-B779-DABB-1903-5EDA8F2248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13032"/>
            <a:ext cx="10058400" cy="811931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spc="-55" dirty="0">
                <a:latin typeface="Calibri Light"/>
                <a:cs typeface="Calibri Light"/>
              </a:rPr>
              <a:t>-</a:t>
            </a:r>
            <a:r>
              <a:rPr lang="en-US" altLang="ko-KR" sz="3600" b="0" spc="-55" dirty="0">
                <a:latin typeface="Calibri Light"/>
                <a:cs typeface="Calibri Light"/>
              </a:rPr>
              <a:t>2</a:t>
            </a:r>
            <a:r>
              <a:rPr sz="3600" b="0" dirty="0">
                <a:latin typeface="Calibri Light"/>
                <a:cs typeface="Calibri Light"/>
              </a:rPr>
              <a:t>.</a:t>
            </a:r>
            <a:r>
              <a:rPr sz="3600" b="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자바 개발 환경 설치하기</a:t>
            </a:r>
            <a:r>
              <a:rPr dirty="0"/>
              <a:t>	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5-1. </a:t>
            </a:r>
            <a:r>
              <a:rPr lang="ko-KR" altLang="en-US" sz="3600" dirty="0"/>
              <a:t>객체 지향 프로그래밍과 클래스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F5326-0D8A-DF07-DD87-61F4F8ECE6C4}"/>
              </a:ext>
            </a:extLst>
          </p:cNvPr>
          <p:cNvSpPr txBox="1"/>
          <p:nvPr/>
        </p:nvSpPr>
        <p:spPr>
          <a:xfrm>
            <a:off x="1008501" y="1646441"/>
            <a:ext cx="10044198" cy="4353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■ 클래스 </a:t>
            </a:r>
            <a:r>
              <a:rPr lang="ko-KR" altLang="en-US" sz="2000" b="1" dirty="0">
                <a:solidFill>
                  <a:srgbClr val="0070C0"/>
                </a:solidFill>
                <a:latin typeface="Calibri" panose="020F0502020204030204"/>
                <a:ea typeface="맑은 고딕" panose="020B0503020000020004" pitchFamily="50" charset="-127"/>
              </a:rPr>
              <a:t>정의 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91440" marR="0" lvl="0" indent="-9144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91440" lvl="0" indent="-91440" defTabSz="914400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defRPr/>
            </a:pPr>
            <a:r>
              <a:rPr lang="en-US" altLang="ko-KR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접근 </a:t>
            </a:r>
            <a:r>
              <a:rPr lang="ko-KR" altLang="en-US" dirty="0" err="1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제어자</a:t>
            </a:r>
            <a:r>
              <a:rPr lang="en-US" altLang="ko-KR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) class </a:t>
            </a:r>
            <a:r>
              <a:rPr lang="ko-KR" altLang="en-US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클래스 이름</a:t>
            </a:r>
            <a:r>
              <a:rPr lang="en-US" altLang="ko-KR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{		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</a:rPr>
              <a:t>☞ </a:t>
            </a:r>
            <a:r>
              <a:rPr lang="ko-KR" altLang="en-US" sz="1100" dirty="0">
                <a:solidFill>
                  <a:srgbClr val="0070C0"/>
                </a:solidFill>
                <a:latin typeface="맑은 고딕" panose="020B0503020000020004" pitchFamily="50" charset="-127"/>
              </a:rPr>
              <a:t>접근 </a:t>
            </a:r>
            <a:r>
              <a:rPr lang="ko-KR" altLang="en-US" sz="1100" dirty="0" err="1">
                <a:solidFill>
                  <a:srgbClr val="0070C0"/>
                </a:solidFill>
                <a:latin typeface="맑은 고딕" panose="020B0503020000020004" pitchFamily="50" charset="-127"/>
              </a:rPr>
              <a:t>제어자</a:t>
            </a:r>
            <a:r>
              <a:rPr lang="ko-KR" altLang="en-US" sz="1100" dirty="0">
                <a:solidFill>
                  <a:srgbClr val="0070C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100" dirty="0">
                <a:solidFill>
                  <a:srgbClr val="0070C0"/>
                </a:solidFill>
                <a:latin typeface="맑은 고딕" panose="020B0503020000020004" pitchFamily="50" charset="-127"/>
              </a:rPr>
              <a:t>주로 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</a:rPr>
              <a:t>public or </a:t>
            </a:r>
            <a:r>
              <a:rPr lang="ko-KR" altLang="en-US" sz="1100" dirty="0">
                <a:solidFill>
                  <a:srgbClr val="0070C0"/>
                </a:solidFill>
                <a:latin typeface="맑은 고딕" panose="020B0503020000020004" pitchFamily="50" charset="-127"/>
              </a:rPr>
              <a:t>안 쓸 수도 있음 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</a:rPr>
              <a:t>/ </a:t>
            </a:r>
            <a:r>
              <a:rPr lang="ko-KR" altLang="en-US" sz="1100" dirty="0">
                <a:solidFill>
                  <a:srgbClr val="0070C0"/>
                </a:solidFill>
                <a:latin typeface="맑은 고딕" panose="020B0503020000020004" pitchFamily="50" charset="-127"/>
              </a:rPr>
              <a:t>클래스 이름은 대문자로 시작</a:t>
            </a:r>
            <a:endParaRPr lang="en-US" altLang="ko-KR" dirty="0">
              <a:solidFill>
                <a:srgbClr val="000000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548640" lvl="1" indent="-91440" defTabSz="914400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멤버 변수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;				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클래스의 속성을 멤버 변수로 구현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548640" lvl="1" indent="-91440" defTabSz="914400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defRPr/>
            </a:pPr>
            <a:r>
              <a:rPr lang="ko-KR" altLang="en-US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메서드</a:t>
            </a:r>
            <a:r>
              <a:rPr lang="en-US" altLang="ko-KR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;				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</a:rPr>
              <a:t>☞ </a:t>
            </a:r>
            <a:r>
              <a:rPr lang="ko-KR" altLang="en-US" sz="1100" dirty="0">
                <a:solidFill>
                  <a:srgbClr val="0070C0"/>
                </a:solidFill>
                <a:latin typeface="맑은 고딕" panose="020B0503020000020004" pitchFamily="50" charset="-127"/>
              </a:rPr>
              <a:t>클래스의 기능을 메서드로 구현</a:t>
            </a:r>
            <a:endParaRPr lang="en-US" altLang="ko-KR" sz="1100" dirty="0">
              <a:solidFill>
                <a:srgbClr val="0070C0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91440" marR="0" lvl="0" indent="-9144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}</a:t>
            </a:r>
          </a:p>
          <a:p>
            <a:pPr marL="91440" marR="0" lvl="0" indent="-9144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0000"/>
              </a:buClr>
              <a:buSzPct val="100000"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*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학생 클래스의 </a:t>
            </a:r>
            <a:r>
              <a:rPr lang="ko-KR" altLang="en-US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예</a:t>
            </a:r>
            <a:endParaRPr lang="en-US" altLang="ko-KR" dirty="0">
              <a:solidFill>
                <a:srgbClr val="000000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0000"/>
              </a:buClr>
              <a:buSzPct val="100000"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속성</a:t>
            </a:r>
            <a:r>
              <a:rPr lang="en-US" altLang="ko-KR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학번</a:t>
            </a:r>
            <a:r>
              <a:rPr lang="en-US" altLang="ko-KR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이름</a:t>
            </a:r>
            <a:r>
              <a:rPr lang="en-US" altLang="ko-KR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학년</a:t>
            </a:r>
            <a:r>
              <a:rPr lang="en-US" altLang="ko-KR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사는 곳 등등</a:t>
            </a:r>
            <a:r>
              <a:rPr lang="en-US" altLang="ko-KR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…..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0000"/>
              </a:buClr>
              <a:buSzPct val="100000"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       </a:t>
            </a:r>
            <a:r>
              <a:rPr lang="ko-KR" altLang="en-US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기능 </a:t>
            </a:r>
            <a:r>
              <a:rPr lang="en-US" altLang="ko-KR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수강신청</a:t>
            </a:r>
            <a:r>
              <a:rPr lang="en-US" altLang="ko-KR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수업듣기</a:t>
            </a:r>
            <a:r>
              <a:rPr lang="en-US" altLang="ko-KR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시험보기 등등</a:t>
            </a:r>
            <a:r>
              <a:rPr lang="en-US" altLang="ko-KR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…..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3258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5-1. </a:t>
            </a:r>
            <a:r>
              <a:rPr lang="ko-KR" altLang="en-US" sz="3600" dirty="0"/>
              <a:t>객체 지향 프로그래밍과 클래스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8C440-F78F-B548-B709-A228A6044DE4}"/>
              </a:ext>
            </a:extLst>
          </p:cNvPr>
          <p:cNvSpPr txBox="1"/>
          <p:nvPr/>
        </p:nvSpPr>
        <p:spPr>
          <a:xfrm>
            <a:off x="1008500" y="1895022"/>
            <a:ext cx="9751235" cy="372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■ 클래스 </a:t>
            </a:r>
            <a:r>
              <a:rPr lang="ko-KR" altLang="en-US" sz="2000" b="1" dirty="0">
                <a:solidFill>
                  <a:srgbClr val="0070C0"/>
                </a:solidFill>
                <a:latin typeface="Calibri" panose="020F0502020204030204"/>
                <a:ea typeface="맑은 고딕" panose="020B0503020000020004" pitchFamily="50" charset="-127"/>
              </a:rPr>
              <a:t>정의 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91440" marR="0" lvl="0" indent="-9144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91440" marR="0" lvl="0" indent="-91440" algn="l" defTabSz="914400" rtl="0" eaLnBrk="1" fontAlgn="auto" latin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Class</a:t>
            </a:r>
            <a:r>
              <a:rPr lang="ko-KR" altLang="en-US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는 대부분 대문자로 시작</a:t>
            </a:r>
            <a:endParaRPr lang="en-US" altLang="ko-KR" dirty="0">
              <a:solidFill>
                <a:srgbClr val="000000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91440" marR="0" lvl="0" indent="-91440" algn="l" defTabSz="914400" rtl="0" eaLnBrk="1" fontAlgn="auto" latin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91440" marR="0" lvl="0" indent="-91440" algn="l" defTabSz="914400" rtl="0" eaLnBrk="1" fontAlgn="auto" latin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하나의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java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파일에 하나의 클래스를 두는 것이 원칙이나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여러 개의 클래스가 같이 있는 경우에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public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클래스는 단 하나이며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public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클래스와 자바 파일의 이름은 동일해야 함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91440" marR="0" lvl="0" indent="-91440" algn="l" defTabSz="914400" rtl="0" eaLnBrk="1" fontAlgn="auto" latin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lang="en-US" altLang="ko-KR" sz="1200" dirty="0">
              <a:solidFill>
                <a:srgbClr val="000000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91440" marR="0" lvl="0" indent="-91440" algn="l" defTabSz="914400" rtl="0" eaLnBrk="1" fontAlgn="auto" latin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자바의 모든 코드는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내부에 위치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EEA627-6CFF-4754-AC16-E04B01B64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802" y="1562469"/>
            <a:ext cx="7301741" cy="169563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FFAAFBB1-A156-4542-927D-F431E55917BF}"/>
              </a:ext>
            </a:extLst>
          </p:cNvPr>
          <p:cNvSpPr/>
          <p:nvPr/>
        </p:nvSpPr>
        <p:spPr>
          <a:xfrm>
            <a:off x="8185212" y="2179467"/>
            <a:ext cx="1873188" cy="107197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Public </a:t>
            </a:r>
            <a:r>
              <a:rPr lang="ko-KR" altLang="en-US" sz="1200" b="1" dirty="0"/>
              <a:t>클래스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자바파일 이름 동일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647F4EA7-F118-435E-A2EB-B2C1457023E0}"/>
              </a:ext>
            </a:extLst>
          </p:cNvPr>
          <p:cNvCxnSpPr>
            <a:cxnSpLocks/>
          </p:cNvCxnSpPr>
          <p:nvPr/>
        </p:nvCxnSpPr>
        <p:spPr>
          <a:xfrm flipV="1">
            <a:off x="9978499" y="1871428"/>
            <a:ext cx="701335" cy="6398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90B9380-D3E3-4E10-B46A-58216960FCBC}"/>
              </a:ext>
            </a:extLst>
          </p:cNvPr>
          <p:cNvCxnSpPr>
            <a:cxnSpLocks/>
          </p:cNvCxnSpPr>
          <p:nvPr/>
        </p:nvCxnSpPr>
        <p:spPr>
          <a:xfrm rot="10800000">
            <a:off x="6649376" y="2254928"/>
            <a:ext cx="1553593" cy="5948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4989A673-2A4B-4B59-BABA-DA266207D7EA}"/>
              </a:ext>
            </a:extLst>
          </p:cNvPr>
          <p:cNvSpPr/>
          <p:nvPr/>
        </p:nvSpPr>
        <p:spPr>
          <a:xfrm>
            <a:off x="10573305" y="1365478"/>
            <a:ext cx="994297" cy="762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2588343-D954-4280-8B1A-77C9A25BBC02}"/>
              </a:ext>
            </a:extLst>
          </p:cNvPr>
          <p:cNvSpPr/>
          <p:nvPr/>
        </p:nvSpPr>
        <p:spPr>
          <a:xfrm>
            <a:off x="5598851" y="1895022"/>
            <a:ext cx="994297" cy="762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1533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5-1. </a:t>
            </a:r>
            <a:r>
              <a:rPr lang="ko-KR" altLang="en-US" sz="3600" dirty="0"/>
              <a:t>객체 지향 프로그래밍과 클래스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794B0A-2BEF-538B-4E8C-DA760DA4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37" y="1741978"/>
            <a:ext cx="6680330" cy="44693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30E406F-BC5E-41BF-8022-2B4ED5C8175E}"/>
              </a:ext>
            </a:extLst>
          </p:cNvPr>
          <p:cNvSpPr/>
          <p:nvPr/>
        </p:nvSpPr>
        <p:spPr>
          <a:xfrm>
            <a:off x="1020921" y="1327821"/>
            <a:ext cx="4412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" lvl="0" indent="-91440" defTabSz="914400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</a:pPr>
            <a:r>
              <a:rPr lang="ko-KR" altLang="en-US" sz="2000" b="1" dirty="0">
                <a:solidFill>
                  <a:srgbClr val="0070C0"/>
                </a:solidFill>
              </a:rPr>
              <a:t>■ 클래스 속성을 구현하는 멤버 변수</a:t>
            </a:r>
            <a:endParaRPr lang="en-US" altLang="ko-KR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233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5-1. </a:t>
            </a:r>
            <a:r>
              <a:rPr lang="ko-KR" altLang="en-US" sz="3600" dirty="0"/>
              <a:t>객체 지향 프로그래밍과 클래스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8F643-B783-6FB2-59ED-0EB88FFDA00B}"/>
              </a:ext>
            </a:extLst>
          </p:cNvPr>
          <p:cNvSpPr txBox="1"/>
          <p:nvPr/>
        </p:nvSpPr>
        <p:spPr>
          <a:xfrm>
            <a:off x="1150548" y="1563449"/>
            <a:ext cx="5489952" cy="3893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ko-KR" altLang="en-US" sz="2400" b="1" i="0" dirty="0">
                <a:solidFill>
                  <a:srgbClr val="0070C0"/>
                </a:solidFill>
                <a:effectLst/>
                <a:latin typeface="+mn-ea"/>
              </a:rPr>
              <a:t>멤버 변수</a:t>
            </a: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class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내에서 선언하는 모든 변수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600" b="0" i="0" dirty="0">
              <a:solidFill>
                <a:srgbClr val="000000"/>
              </a:solidFill>
              <a:effectLst/>
              <a:latin typeface="+mn-ea"/>
            </a:endParaRP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heap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메모리에 올라간 변수를 멤버 변수라고 한다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600" b="0" i="0" dirty="0">
              <a:solidFill>
                <a:srgbClr val="000000"/>
              </a:solidFill>
              <a:effectLst/>
              <a:latin typeface="+mn-ea"/>
            </a:endParaRP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 값을 대입해 주지 않으면 자동으로 초기화해준다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6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+mn-ea"/>
              </a:rPr>
              <a:t>​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+mn-ea"/>
              </a:rPr>
              <a:t>​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​</a:t>
            </a:r>
            <a:r>
              <a:rPr lang="ko-KR" altLang="en-US" sz="2400" b="1" i="0" dirty="0">
                <a:solidFill>
                  <a:srgbClr val="0070C0"/>
                </a:solidFill>
                <a:effectLst/>
                <a:latin typeface="+mn-ea"/>
              </a:rPr>
              <a:t>지역 변수</a:t>
            </a: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함수 내에서 선언하는 모든 변수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600" b="0" i="0" dirty="0">
              <a:solidFill>
                <a:srgbClr val="000000"/>
              </a:solidFill>
              <a:effectLst/>
              <a:latin typeface="+mn-ea"/>
            </a:endParaRP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stack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메모리에 올라간 변수를 지역 변수라고 한다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600" b="0" i="0" dirty="0">
              <a:solidFill>
                <a:srgbClr val="000000"/>
              </a:solidFill>
              <a:effectLst/>
              <a:latin typeface="+mn-ea"/>
            </a:endParaRP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 반환을 하려면 반드시 초기화를 해주어야 한다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6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C0BA8B-9102-E846-E0DB-A82D803B6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315" y="1271986"/>
            <a:ext cx="52768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346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5-1. </a:t>
            </a:r>
            <a:r>
              <a:rPr lang="ko-KR" altLang="en-US" sz="3600" dirty="0"/>
              <a:t>객체 지향 프로그래밍과 클래스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B2CAB6-69BF-9AF2-0E81-0841E98F1F7D}"/>
              </a:ext>
            </a:extLst>
          </p:cNvPr>
          <p:cNvSpPr txBox="1"/>
          <p:nvPr/>
        </p:nvSpPr>
        <p:spPr>
          <a:xfrm>
            <a:off x="1189607" y="1459989"/>
            <a:ext cx="6604986" cy="1918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■ 클래스의 속성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91440" marR="0" lvl="0" indent="-9144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lang="en-US" altLang="ko-KR" sz="100" b="1" dirty="0">
              <a:solidFill>
                <a:srgbClr val="0070C0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91440" marR="0" lvl="0" indent="-9144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클래스의 특징을 나타냄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91440" marR="0" lvl="0" indent="-9144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 Property, attribute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라고도 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91440" marR="0" lvl="0" indent="-9144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lang="en-US" altLang="ko-KR" dirty="0">
                <a:latin typeface="Calibri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Calibri" panose="020F0502020204030204"/>
                <a:ea typeface="맑은 고딕" panose="020B0503020000020004" pitchFamily="50" charset="-127"/>
              </a:rPr>
              <a:t>자료형을 이용하여 멤버 변수로 선언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CC3F31-E387-DB88-7352-428D7718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059" y="3361098"/>
            <a:ext cx="7580345" cy="295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189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5-1. </a:t>
            </a:r>
            <a:r>
              <a:rPr lang="ko-KR" altLang="en-US" sz="3600" dirty="0"/>
              <a:t>객체 지향 프로그래밍과 클래스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DBF19-285C-A261-60E4-F6825024FF57}"/>
              </a:ext>
            </a:extLst>
          </p:cNvPr>
          <p:cNvSpPr txBox="1"/>
          <p:nvPr/>
        </p:nvSpPr>
        <p:spPr>
          <a:xfrm>
            <a:off x="1189607" y="1459989"/>
            <a:ext cx="5117887" cy="1918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■ 클래스의 기능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91440" marR="0" lvl="0" indent="-9144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lang="en-US" altLang="ko-KR" sz="100" b="1" dirty="0">
              <a:solidFill>
                <a:srgbClr val="0070C0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91440" marR="0" lvl="0" indent="-9144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lang="en-US" altLang="ko-KR" dirty="0">
                <a:latin typeface="Calibri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Calibri" panose="020F0502020204030204"/>
                <a:ea typeface="맑은 고딕" panose="020B0503020000020004" pitchFamily="50" charset="-127"/>
              </a:rPr>
              <a:t>메서드</a:t>
            </a:r>
            <a:r>
              <a:rPr lang="en-US" altLang="ko-KR" dirty="0">
                <a:latin typeface="Calibri" panose="020F0502020204030204"/>
                <a:ea typeface="맑은 고딕" panose="020B0503020000020004" pitchFamily="50" charset="-127"/>
              </a:rPr>
              <a:t>(method)</a:t>
            </a:r>
            <a:r>
              <a:rPr lang="ko-KR" altLang="en-US" dirty="0">
                <a:latin typeface="Calibri" panose="020F0502020204030204"/>
                <a:ea typeface="맑은 고딕" panose="020B0503020000020004" pitchFamily="50" charset="-127"/>
              </a:rPr>
              <a:t>로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구현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91440" marR="0" lvl="0" indent="-9144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lang="en-US" altLang="ko-KR" dirty="0">
                <a:latin typeface="Calibri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Calibri" panose="020F0502020204030204"/>
                <a:ea typeface="맑은 고딕" panose="020B0503020000020004" pitchFamily="50" charset="-127"/>
              </a:rPr>
              <a:t>멤버 함수</a:t>
            </a:r>
            <a:r>
              <a:rPr lang="en-US" altLang="ko-KR" dirty="0">
                <a:latin typeface="Calibri" panose="020F0502020204030204"/>
                <a:ea typeface="맑은 고딕" panose="020B0503020000020004" pitchFamily="50" charset="-127"/>
              </a:rPr>
              <a:t>(member function)</a:t>
            </a:r>
            <a:r>
              <a:rPr lang="ko-KR" altLang="en-US" dirty="0">
                <a:latin typeface="Calibri" panose="020F0502020204030204"/>
                <a:ea typeface="맑은 고딕" panose="020B0503020000020004" pitchFamily="50" charset="-127"/>
              </a:rPr>
              <a:t>라고도 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91440" marR="0" lvl="0" indent="-9144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lang="en-US" altLang="ko-KR" dirty="0">
                <a:latin typeface="Calibri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Calibri" panose="020F0502020204030204"/>
                <a:ea typeface="맑은 고딕" panose="020B0503020000020004" pitchFamily="50" charset="-127"/>
              </a:rPr>
              <a:t>객체가 수행하는 기능을 구현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874910-0F94-E314-F9DC-0E5C3FD4F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46" y="3358441"/>
            <a:ext cx="5426625" cy="29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122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5-2. </a:t>
            </a:r>
            <a:r>
              <a:rPr lang="ko-KR" altLang="en-US" sz="3600" dirty="0"/>
              <a:t>클래스 살펴보기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3BCBE2-3912-4DD0-8061-BB9CB2A22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776" y="1149292"/>
            <a:ext cx="4963303" cy="508853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632A0B-5DB8-48AC-90B1-288CFEA425A9}"/>
              </a:ext>
            </a:extLst>
          </p:cNvPr>
          <p:cNvSpPr/>
          <p:nvPr/>
        </p:nvSpPr>
        <p:spPr>
          <a:xfrm>
            <a:off x="1012054" y="3595456"/>
            <a:ext cx="5672831" cy="148257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BDF5D-42C4-45FC-BCE4-260F8FC82B4D}"/>
              </a:ext>
            </a:extLst>
          </p:cNvPr>
          <p:cNvSpPr txBox="1"/>
          <p:nvPr/>
        </p:nvSpPr>
        <p:spPr>
          <a:xfrm>
            <a:off x="6560069" y="1759733"/>
            <a:ext cx="547126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여기서 </a:t>
            </a:r>
            <a:r>
              <a:rPr lang="en-US" altLang="ko-KR" dirty="0"/>
              <a:t>main</a:t>
            </a:r>
            <a:r>
              <a:rPr lang="ko-KR" altLang="en-US" dirty="0"/>
              <a:t>은 </a:t>
            </a:r>
            <a:r>
              <a:rPr lang="en-US" altLang="ko-KR" dirty="0"/>
              <a:t>Class Student</a:t>
            </a:r>
            <a:r>
              <a:rPr lang="ko-KR" altLang="en-US" dirty="0"/>
              <a:t>의 메서드가 아니라고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시작하는 함수라고 함</a:t>
            </a:r>
            <a:endParaRPr lang="en-US" altLang="ko-KR" dirty="0"/>
          </a:p>
          <a:p>
            <a:r>
              <a:rPr lang="en-US" altLang="ko-KR" dirty="0"/>
              <a:t>JVM</a:t>
            </a:r>
            <a:r>
              <a:rPr lang="ko-KR" altLang="en-US" dirty="0"/>
              <a:t>이 호출해주는 함수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1693C5-EBA3-4385-AEC1-109ED5C9D859}"/>
              </a:ext>
            </a:extLst>
          </p:cNvPr>
          <p:cNvSpPr/>
          <p:nvPr/>
        </p:nvSpPr>
        <p:spPr>
          <a:xfrm>
            <a:off x="3429765" y="3462292"/>
            <a:ext cx="433470" cy="5955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77C1CDAE-232F-4C5B-B67A-4540698DD99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77107" y="1836957"/>
            <a:ext cx="744170" cy="2680944"/>
          </a:xfrm>
          <a:prstGeom prst="curved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6A3785F-7DCF-4D41-ACEE-A79D3779B2C7}"/>
              </a:ext>
            </a:extLst>
          </p:cNvPr>
          <p:cNvCxnSpPr>
            <a:cxnSpLocks/>
          </p:cNvCxnSpPr>
          <p:nvPr/>
        </p:nvCxnSpPr>
        <p:spPr>
          <a:xfrm flipH="1">
            <a:off x="3320422" y="4327777"/>
            <a:ext cx="3384000" cy="1779973"/>
          </a:xfrm>
          <a:prstGeom prst="curvedConnector3">
            <a:avLst>
              <a:gd name="adj1" fmla="val -11528"/>
            </a:avLst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916CF70-1A4A-4EBB-A4C0-BD9D9B5F9A39}"/>
              </a:ext>
            </a:extLst>
          </p:cNvPr>
          <p:cNvSpPr/>
          <p:nvPr/>
        </p:nvSpPr>
        <p:spPr>
          <a:xfrm>
            <a:off x="2213347" y="4013492"/>
            <a:ext cx="677255" cy="25005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C3EB9C7-402C-4078-9E4A-F7AAC730BD2D}"/>
              </a:ext>
            </a:extLst>
          </p:cNvPr>
          <p:cNvSpPr/>
          <p:nvPr/>
        </p:nvSpPr>
        <p:spPr>
          <a:xfrm>
            <a:off x="2614329" y="1680139"/>
            <a:ext cx="677255" cy="25005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EF8FFA3-7491-4B03-AE2A-148C47D739BD}"/>
              </a:ext>
            </a:extLst>
          </p:cNvPr>
          <p:cNvCxnSpPr>
            <a:cxnSpLocks/>
            <a:stCxn id="16" idx="4"/>
          </p:cNvCxnSpPr>
          <p:nvPr/>
        </p:nvCxnSpPr>
        <p:spPr>
          <a:xfrm flipH="1">
            <a:off x="2614329" y="1930194"/>
            <a:ext cx="338628" cy="2083298"/>
          </a:xfrm>
          <a:prstGeom prst="straightConnector1">
            <a:avLst/>
          </a:prstGeom>
          <a:ln w="222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래픽 28" descr="시계 방향으로 굽은 화살표">
            <a:extLst>
              <a:ext uri="{FF2B5EF4-FFF2-40B4-BE49-F238E27FC236}">
                <a16:creationId xmlns:a16="http://schemas.microsoft.com/office/drawing/2014/main" id="{F3DDBD38-DD3B-48D0-96C3-01C4B3DF5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087597">
            <a:off x="6910388" y="2829016"/>
            <a:ext cx="914400" cy="15888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1859402-6E75-4F85-94D7-3294A9B9B9A9}"/>
              </a:ext>
            </a:extLst>
          </p:cNvPr>
          <p:cNvSpPr txBox="1"/>
          <p:nvPr/>
        </p:nvSpPr>
        <p:spPr>
          <a:xfrm>
            <a:off x="8066594" y="3279934"/>
            <a:ext cx="3859616" cy="13498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main </a:t>
            </a:r>
            <a:r>
              <a:rPr lang="ko-KR" altLang="en-US" sz="1400" b="1" dirty="0"/>
              <a:t>메서드가  항상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꼭 같은 클래스 안에만 있는 것이 아니다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다른 곳에서도 쓸 수 있음 </a:t>
            </a:r>
            <a:r>
              <a:rPr lang="ko-KR" altLang="en-US" sz="1100" b="1" dirty="0"/>
              <a:t>→ 아래 </a:t>
            </a:r>
            <a:r>
              <a:rPr lang="en-US" altLang="ko-KR" sz="1100" b="1" dirty="0"/>
              <a:t>StudentTest1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다른 클래스 안에  있을 수도 있음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04A6C2-7B25-4F28-8D3A-2C3733AD8125}"/>
              </a:ext>
            </a:extLst>
          </p:cNvPr>
          <p:cNvSpPr txBox="1"/>
          <p:nvPr/>
        </p:nvSpPr>
        <p:spPr>
          <a:xfrm>
            <a:off x="6730752" y="5492144"/>
            <a:ext cx="12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출력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6A6FA0E-CADD-4F50-A11A-EE8E70F1C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207" y="4742459"/>
            <a:ext cx="3384000" cy="1854477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87FD2893-3503-4E58-A3FA-6389372F8437}"/>
              </a:ext>
            </a:extLst>
          </p:cNvPr>
          <p:cNvSpPr/>
          <p:nvPr/>
        </p:nvSpPr>
        <p:spPr>
          <a:xfrm>
            <a:off x="9107387" y="4949663"/>
            <a:ext cx="1094449" cy="321583"/>
          </a:xfrm>
          <a:prstGeom prst="ellipse">
            <a:avLst/>
          </a:prstGeom>
          <a:noFill/>
          <a:ln w="57150"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래픽 35" descr="물음표">
            <a:extLst>
              <a:ext uri="{FF2B5EF4-FFF2-40B4-BE49-F238E27FC236}">
                <a16:creationId xmlns:a16="http://schemas.microsoft.com/office/drawing/2014/main" id="{278EF27A-1CD8-475A-A8AD-8D72E1715E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17207" y="20456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046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5-3. </a:t>
            </a:r>
            <a:r>
              <a:rPr lang="ko-KR" altLang="en-US" sz="3600" dirty="0"/>
              <a:t>메서드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846" y="1470213"/>
            <a:ext cx="6094232" cy="1434352"/>
          </a:xfr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900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  패키지 </a:t>
            </a:r>
            <a:r>
              <a:rPr lang="en-US" altLang="ko-KR" sz="1900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: </a:t>
            </a:r>
            <a:r>
              <a:rPr lang="ko-KR" altLang="en-US" sz="1900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소스의 묶음</a:t>
            </a:r>
            <a:endParaRPr lang="en-US" altLang="ko-KR" sz="1900" dirty="0">
              <a:solidFill>
                <a:schemeClr val="tx1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패키지의 역할은 </a:t>
            </a:r>
            <a:endParaRPr kumimoji="0" lang="en-US" altLang="ko-KR" sz="19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소스 코드를 어떠한  계층 구조로 관리할지 구성하는 것</a:t>
            </a:r>
            <a:endParaRPr kumimoji="0" lang="en-US" altLang="ko-KR" sz="19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0F012F-CB5B-45C9-A501-734411766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90" y="1299883"/>
            <a:ext cx="3929415" cy="46795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0E9C8F-A6F6-442D-A27C-5BBB96113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453" y="3394824"/>
            <a:ext cx="2600325" cy="23812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98F2E00-D7E1-482D-BBDC-A8EB898A214F}"/>
              </a:ext>
            </a:extLst>
          </p:cNvPr>
          <p:cNvSpPr txBox="1">
            <a:spLocks/>
          </p:cNvSpPr>
          <p:nvPr/>
        </p:nvSpPr>
        <p:spPr>
          <a:xfrm>
            <a:off x="8822952" y="3868273"/>
            <a:ext cx="3369048" cy="1434352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Student </a:t>
            </a:r>
            <a:r>
              <a:rPr lang="ko-KR" altLang="en-US" sz="1600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클래스 이름은 동일하지만</a:t>
            </a:r>
            <a:endParaRPr lang="en-US" altLang="ko-KR" sz="1600" dirty="0">
              <a:solidFill>
                <a:schemeClr val="tx1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0" indent="0">
              <a:buClr>
                <a:schemeClr val="tx1"/>
              </a:buClr>
              <a:buNone/>
              <a:defRPr/>
            </a:pPr>
            <a:r>
              <a:rPr lang="ko-KR" altLang="en-US" sz="1600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정확한 클래스의 이름은</a:t>
            </a:r>
            <a:endParaRPr lang="en-US" altLang="ko-KR" sz="1600" dirty="0">
              <a:solidFill>
                <a:schemeClr val="tx1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0" indent="0">
              <a:buClr>
                <a:schemeClr val="tx1"/>
              </a:buClr>
              <a:buNone/>
              <a:defRPr/>
            </a:pPr>
            <a:r>
              <a:rPr lang="ko-KR" altLang="en-US" sz="1600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위</a:t>
            </a:r>
            <a:r>
              <a:rPr lang="en-US" altLang="ko-KR" sz="1600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)	</a:t>
            </a:r>
            <a:r>
              <a:rPr lang="en-US" altLang="ko-KR" sz="1600" dirty="0" err="1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aaa.Student</a:t>
            </a:r>
            <a:endParaRPr lang="en-US" altLang="ko-KR" sz="1600" dirty="0">
              <a:solidFill>
                <a:schemeClr val="tx1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0" indent="0">
              <a:buClr>
                <a:schemeClr val="tx1"/>
              </a:buClr>
              <a:buNone/>
              <a:defRPr/>
            </a:pPr>
            <a:r>
              <a:rPr lang="ko-KR" altLang="en-US" sz="1600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아래</a:t>
            </a:r>
            <a:r>
              <a:rPr lang="en-US" altLang="ko-KR" sz="1600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) 	</a:t>
            </a:r>
            <a:r>
              <a:rPr lang="en-US" altLang="ko-KR" sz="1600" dirty="0" err="1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classpart.Student</a:t>
            </a:r>
            <a:endParaRPr lang="en-US" altLang="ko-KR" sz="1600" dirty="0">
              <a:solidFill>
                <a:schemeClr val="tx1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pic>
        <p:nvPicPr>
          <p:cNvPr id="9" name="그래픽 8" descr="오른쪽으로 도는 줄 화살표">
            <a:extLst>
              <a:ext uri="{FF2B5EF4-FFF2-40B4-BE49-F238E27FC236}">
                <a16:creationId xmlns:a16="http://schemas.microsoft.com/office/drawing/2014/main" id="{CD3CE1F9-F586-4B3C-94F1-BB8D2EC39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5026">
            <a:off x="8302996" y="3121121"/>
            <a:ext cx="914400" cy="9144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6178177-5F3F-2FB5-6C08-A31289804A25}"/>
              </a:ext>
            </a:extLst>
          </p:cNvPr>
          <p:cNvSpPr/>
          <p:nvPr/>
        </p:nvSpPr>
        <p:spPr>
          <a:xfrm>
            <a:off x="6409679" y="4886926"/>
            <a:ext cx="1384915" cy="2416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D0D7B7-9033-95D1-797C-4BE85D5C841A}"/>
              </a:ext>
            </a:extLst>
          </p:cNvPr>
          <p:cNvSpPr/>
          <p:nvPr/>
        </p:nvSpPr>
        <p:spPr>
          <a:xfrm>
            <a:off x="6425890" y="5307107"/>
            <a:ext cx="1384915" cy="2416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8654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5-3. </a:t>
            </a:r>
            <a:r>
              <a:rPr lang="ko-KR" altLang="en-US" sz="3600" dirty="0"/>
              <a:t>메서드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93289"/>
            <a:ext cx="10058400" cy="4716567"/>
          </a:xfrm>
        </p:spPr>
        <p:txBody>
          <a:bodyPr>
            <a:normAutofit/>
          </a:bodyPr>
          <a:lstStyle/>
          <a:p>
            <a:pPr marL="91440" marR="0" lvl="0" indent="-9144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■ 메서드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  함수의 일종 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  객체의 기능을 제공하기 위해 클래스 내부에 구현되는 함수</a:t>
            </a:r>
            <a:endParaRPr lang="en-US" altLang="ko-KR" sz="1800" dirty="0">
              <a:solidFill>
                <a:schemeClr val="tx1"/>
              </a:solidFill>
            </a:endParaRPr>
          </a:p>
          <a:p>
            <a:endParaRPr lang="en-US" altLang="ko-KR" sz="1600" b="1" dirty="0">
              <a:solidFill>
                <a:srgbClr val="0070C0"/>
              </a:solidFill>
            </a:endParaRPr>
          </a:p>
          <a:p>
            <a:r>
              <a:rPr lang="ko-KR" altLang="en-US" b="1" dirty="0">
                <a:solidFill>
                  <a:srgbClr val="0070C0"/>
                </a:solidFill>
              </a:rPr>
              <a:t>■ 함수란</a:t>
            </a:r>
            <a:r>
              <a:rPr lang="en-US" altLang="ko-KR" b="1" dirty="0">
                <a:solidFill>
                  <a:srgbClr val="0070C0"/>
                </a:solidFill>
              </a:rPr>
              <a:t>?</a:t>
            </a:r>
          </a:p>
          <a:p>
            <a:r>
              <a:rPr lang="ko-KR" altLang="en-US" sz="1800" dirty="0">
                <a:solidFill>
                  <a:schemeClr val="tx1"/>
                </a:solidFill>
              </a:rPr>
              <a:t>  하나의 기능을 수행하는 일련의 코드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  중복되는 기능은 함수로 구현하여 함수를 호출해서 사용함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B47E2D-6DBE-4529-B3B1-C33608A2C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376" y="3239037"/>
            <a:ext cx="4308438" cy="282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884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5-3. </a:t>
            </a:r>
            <a:r>
              <a:rPr lang="ko-KR" altLang="en-US" sz="3600" dirty="0"/>
              <a:t>메서드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70616"/>
            <a:ext cx="10058400" cy="512567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함수의 입력과 반환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5E78C4-6883-4C67-B599-E40C0217A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149" y="2101053"/>
            <a:ext cx="8909807" cy="3781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268BB5-6253-44E9-880D-34A7296E365D}"/>
              </a:ext>
            </a:extLst>
          </p:cNvPr>
          <p:cNvSpPr txBox="1"/>
          <p:nvPr/>
        </p:nvSpPr>
        <p:spPr>
          <a:xfrm>
            <a:off x="7487488" y="2013993"/>
            <a:ext cx="186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매개변수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D129D-FA5A-4B7B-8010-455E3868009F}"/>
              </a:ext>
            </a:extLst>
          </p:cNvPr>
          <p:cNvSpPr txBox="1"/>
          <p:nvPr/>
        </p:nvSpPr>
        <p:spPr>
          <a:xfrm>
            <a:off x="8854990" y="5908769"/>
            <a:ext cx="186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반환값</a:t>
            </a:r>
            <a:endParaRPr lang="ko-KR" altLang="en-US" sz="20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D106AF1-018D-440A-9DB9-00B2F7738593}"/>
              </a:ext>
            </a:extLst>
          </p:cNvPr>
          <p:cNvSpPr/>
          <p:nvPr/>
        </p:nvSpPr>
        <p:spPr>
          <a:xfrm>
            <a:off x="5796793" y="2477116"/>
            <a:ext cx="2139192" cy="4613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54C1E6E-8B68-4DEA-B3BA-8C4C7E69951B}"/>
              </a:ext>
            </a:extLst>
          </p:cNvPr>
          <p:cNvSpPr/>
          <p:nvPr/>
        </p:nvSpPr>
        <p:spPr>
          <a:xfrm>
            <a:off x="8633012" y="4918052"/>
            <a:ext cx="1081438" cy="5066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위로 굽음 8">
            <a:extLst>
              <a:ext uri="{FF2B5EF4-FFF2-40B4-BE49-F238E27FC236}">
                <a16:creationId xmlns:a16="http://schemas.microsoft.com/office/drawing/2014/main" id="{3D4FB91C-556E-45A9-8BF4-28B2A7DBB10C}"/>
              </a:ext>
            </a:extLst>
          </p:cNvPr>
          <p:cNvSpPr/>
          <p:nvPr/>
        </p:nvSpPr>
        <p:spPr>
          <a:xfrm rot="18131230">
            <a:off x="9403990" y="5189675"/>
            <a:ext cx="907662" cy="691572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위로 굽음 13">
            <a:extLst>
              <a:ext uri="{FF2B5EF4-FFF2-40B4-BE49-F238E27FC236}">
                <a16:creationId xmlns:a16="http://schemas.microsoft.com/office/drawing/2014/main" id="{0E84E038-1A4E-48BF-ACE2-4554ED48F039}"/>
              </a:ext>
            </a:extLst>
          </p:cNvPr>
          <p:cNvSpPr/>
          <p:nvPr/>
        </p:nvSpPr>
        <p:spPr>
          <a:xfrm rot="11781353">
            <a:off x="6507726" y="1922207"/>
            <a:ext cx="907662" cy="691572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87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8704" y="1232058"/>
            <a:ext cx="9753175" cy="702756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07975" indent="-295910">
              <a:lnSpc>
                <a:spcPct val="100000"/>
              </a:lnSpc>
              <a:spcBef>
                <a:spcPts val="940"/>
              </a:spcBef>
              <a:buChar char="■"/>
              <a:tabLst>
                <a:tab pos="308610" algn="l"/>
              </a:tabLst>
            </a:pPr>
            <a:r>
              <a:rPr sz="1700" b="1" spc="-60" dirty="0">
                <a:solidFill>
                  <a:srgbClr val="006FC0"/>
                </a:solidFill>
                <a:latin typeface="맑은 고딕"/>
                <a:cs typeface="맑은 고딕"/>
              </a:rPr>
              <a:t>J</a:t>
            </a:r>
            <a:r>
              <a:rPr sz="1700" b="1" spc="-80" dirty="0">
                <a:solidFill>
                  <a:srgbClr val="006FC0"/>
                </a:solidFill>
                <a:latin typeface="맑은 고딕"/>
                <a:cs typeface="맑은 고딕"/>
              </a:rPr>
              <a:t>A</a:t>
            </a:r>
            <a:r>
              <a:rPr sz="1700" b="1" spc="-95" dirty="0">
                <a:solidFill>
                  <a:srgbClr val="006FC0"/>
                </a:solidFill>
                <a:latin typeface="맑은 고딕"/>
                <a:cs typeface="맑은 고딕"/>
              </a:rPr>
              <a:t>V</a:t>
            </a:r>
            <a:r>
              <a:rPr sz="1700" b="1" spc="15" dirty="0">
                <a:solidFill>
                  <a:srgbClr val="006FC0"/>
                </a:solidFill>
                <a:latin typeface="맑은 고딕"/>
                <a:cs typeface="맑은 고딕"/>
              </a:rPr>
              <a:t>A</a:t>
            </a:r>
            <a:r>
              <a:rPr sz="1700" b="1" spc="-90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1700" b="1" spc="20" dirty="0">
                <a:solidFill>
                  <a:srgbClr val="006FC0"/>
                </a:solidFill>
                <a:latin typeface="맑은 고딕"/>
                <a:cs typeface="맑은 고딕"/>
              </a:rPr>
              <a:t>환</a:t>
            </a:r>
            <a:r>
              <a:rPr sz="1700" b="1" spc="25" dirty="0">
                <a:solidFill>
                  <a:srgbClr val="006FC0"/>
                </a:solidFill>
                <a:latin typeface="맑은 고딕"/>
                <a:cs typeface="맑은 고딕"/>
              </a:rPr>
              <a:t>경</a:t>
            </a:r>
            <a:r>
              <a:rPr sz="1700" b="1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1700" b="1" spc="25" dirty="0">
                <a:solidFill>
                  <a:srgbClr val="006FC0"/>
                </a:solidFill>
                <a:latin typeface="맑은 고딕"/>
                <a:cs typeface="맑은 고딕"/>
              </a:rPr>
              <a:t>변수</a:t>
            </a:r>
            <a:r>
              <a:rPr sz="1700" b="1" spc="-75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1700" b="1" spc="25" dirty="0">
                <a:solidFill>
                  <a:srgbClr val="006FC0"/>
                </a:solidFill>
                <a:latin typeface="맑은 고딕"/>
                <a:cs typeface="맑은 고딕"/>
              </a:rPr>
              <a:t>설정하기</a:t>
            </a:r>
            <a:r>
              <a:rPr sz="1700" b="1" spc="-75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1700" b="1" spc="-15" dirty="0">
                <a:solidFill>
                  <a:srgbClr val="006FC0"/>
                </a:solidFill>
                <a:latin typeface="맑은 고딕"/>
                <a:cs typeface="맑은 고딕"/>
              </a:rPr>
              <a:t>(wi</a:t>
            </a:r>
            <a:r>
              <a:rPr sz="1700" b="1" spc="10" dirty="0">
                <a:solidFill>
                  <a:srgbClr val="006FC0"/>
                </a:solidFill>
                <a:latin typeface="맑은 고딕"/>
                <a:cs typeface="맑은 고딕"/>
              </a:rPr>
              <a:t>n</a:t>
            </a:r>
            <a:r>
              <a:rPr sz="1700" b="1" spc="-20" dirty="0">
                <a:solidFill>
                  <a:srgbClr val="006FC0"/>
                </a:solidFill>
                <a:latin typeface="맑은 고딕"/>
                <a:cs typeface="맑은 고딕"/>
              </a:rPr>
              <a:t>d</a:t>
            </a:r>
            <a:r>
              <a:rPr sz="1700" b="1" spc="-10" dirty="0">
                <a:solidFill>
                  <a:srgbClr val="006FC0"/>
                </a:solidFill>
                <a:latin typeface="맑은 고딕"/>
                <a:cs typeface="맑은 고딕"/>
              </a:rPr>
              <a:t>ow</a:t>
            </a:r>
            <a:r>
              <a:rPr sz="1700" b="1" spc="35" dirty="0">
                <a:solidFill>
                  <a:srgbClr val="006FC0"/>
                </a:solidFill>
                <a:latin typeface="맑은 고딕"/>
                <a:cs typeface="맑은 고딕"/>
              </a:rPr>
              <a:t>s</a:t>
            </a:r>
            <a:r>
              <a:rPr sz="1700" b="1" spc="5" dirty="0">
                <a:solidFill>
                  <a:srgbClr val="006FC0"/>
                </a:solidFill>
                <a:latin typeface="맑은 고딕"/>
                <a:cs typeface="맑은 고딕"/>
              </a:rPr>
              <a:t>)</a:t>
            </a:r>
            <a:endParaRPr sz="1700" dirty="0">
              <a:latin typeface="맑은 고딕"/>
              <a:cs typeface="맑은 고딕"/>
            </a:endParaRPr>
          </a:p>
          <a:p>
            <a:pPr marL="279400">
              <a:lnSpc>
                <a:spcPct val="100000"/>
              </a:lnSpc>
              <a:spcBef>
                <a:spcPts val="715"/>
              </a:spcBef>
            </a:pPr>
            <a:r>
              <a:rPr sz="1500" b="1" dirty="0">
                <a:latin typeface="맑은 고딕"/>
                <a:cs typeface="맑은 고딕"/>
              </a:rPr>
              <a:t>-</a:t>
            </a:r>
            <a:r>
              <a:rPr sz="1500" b="1" spc="-25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이클립스</a:t>
            </a:r>
            <a:r>
              <a:rPr sz="1400" spc="-114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프로그램을</a:t>
            </a:r>
            <a:r>
              <a:rPr sz="1400" spc="-120" dirty="0">
                <a:latin typeface="맑은 고딕"/>
                <a:cs typeface="맑은 고딕"/>
              </a:rPr>
              <a:t> </a:t>
            </a:r>
            <a:r>
              <a:rPr sz="1400" spc="20" dirty="0" err="1">
                <a:latin typeface="맑은 고딕"/>
                <a:cs typeface="맑은 고딕"/>
              </a:rPr>
              <a:t>사용할</a:t>
            </a:r>
            <a:r>
              <a:rPr sz="1400" spc="-45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때</a:t>
            </a:r>
            <a:r>
              <a:rPr lang="en-US" altLang="ko-KR" sz="1400" spc="25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(자바</a:t>
            </a:r>
            <a:r>
              <a:rPr sz="1400" spc="-120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개발</a:t>
            </a:r>
            <a:r>
              <a:rPr sz="1400" spc="-40" dirty="0">
                <a:latin typeface="맑은 고딕"/>
                <a:cs typeface="맑은 고딕"/>
              </a:rPr>
              <a:t> </a:t>
            </a:r>
            <a:r>
              <a:rPr sz="1400" spc="15" dirty="0">
                <a:latin typeface="맑은 고딕"/>
                <a:cs typeface="맑은 고딕"/>
              </a:rPr>
              <a:t>시)</a:t>
            </a:r>
            <a:r>
              <a:rPr sz="1400" spc="-25" dirty="0">
                <a:latin typeface="맑은 고딕"/>
                <a:cs typeface="맑은 고딕"/>
              </a:rPr>
              <a:t> </a:t>
            </a:r>
            <a:r>
              <a:rPr sz="1400" dirty="0" err="1">
                <a:latin typeface="맑은 고딕"/>
                <a:cs typeface="맑은 고딕"/>
              </a:rPr>
              <a:t>JAVA가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spc="25" dirty="0" err="1">
                <a:latin typeface="맑은 고딕"/>
                <a:cs typeface="맑은 고딕"/>
              </a:rPr>
              <a:t>설치</a:t>
            </a:r>
            <a:r>
              <a:rPr lang="ko-KR" altLang="en-US" sz="1400" spc="25" dirty="0">
                <a:latin typeface="맑은 고딕"/>
                <a:cs typeface="맑은 고딕"/>
              </a:rPr>
              <a:t>가 된</a:t>
            </a:r>
            <a:r>
              <a:rPr sz="1400" spc="-120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위치를</a:t>
            </a:r>
            <a:r>
              <a:rPr sz="1400" spc="-120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찾게</a:t>
            </a:r>
            <a:r>
              <a:rPr sz="1400" spc="-45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해주기</a:t>
            </a:r>
            <a:r>
              <a:rPr sz="1400" spc="-40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위해</a:t>
            </a:r>
            <a:r>
              <a:rPr sz="1400" spc="-45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환경변수</a:t>
            </a:r>
            <a:r>
              <a:rPr sz="1400" spc="-120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설정해야</a:t>
            </a:r>
            <a:r>
              <a:rPr sz="1400" spc="-125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함</a:t>
            </a:r>
            <a:endParaRPr sz="1400" dirty="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9605" y="2308732"/>
            <a:ext cx="2933065" cy="52260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100" dirty="0">
                <a:latin typeface="맑은 고딕"/>
                <a:cs typeface="맑은 고딕"/>
              </a:rPr>
              <a:t>1)</a:t>
            </a:r>
            <a:r>
              <a:rPr sz="1100" spc="10" dirty="0">
                <a:latin typeface="맑은 고딕"/>
                <a:cs typeface="맑은 고딕"/>
              </a:rPr>
              <a:t> </a:t>
            </a:r>
            <a:r>
              <a:rPr sz="1100" spc="20" dirty="0">
                <a:latin typeface="맑은 고딕"/>
                <a:cs typeface="맑은 고딕"/>
              </a:rPr>
              <a:t>제어판</a:t>
            </a:r>
            <a:r>
              <a:rPr sz="1100" spc="-95" dirty="0">
                <a:latin typeface="맑은 고딕"/>
                <a:cs typeface="맑은 고딕"/>
              </a:rPr>
              <a:t> </a:t>
            </a:r>
            <a:r>
              <a:rPr sz="1100" spc="25" dirty="0">
                <a:latin typeface="맑은 고딕"/>
                <a:cs typeface="맑은 고딕"/>
              </a:rPr>
              <a:t>검색</a:t>
            </a:r>
            <a:r>
              <a:rPr sz="1100" spc="-100" dirty="0">
                <a:latin typeface="맑은 고딕"/>
                <a:cs typeface="맑은 고딕"/>
              </a:rPr>
              <a:t> </a:t>
            </a:r>
            <a:r>
              <a:rPr sz="1100" spc="25" dirty="0">
                <a:latin typeface="맑은 고딕"/>
                <a:cs typeface="맑은 고딕"/>
              </a:rPr>
              <a:t>→</a:t>
            </a:r>
            <a:r>
              <a:rPr sz="1100" spc="-40" dirty="0">
                <a:latin typeface="맑은 고딕"/>
                <a:cs typeface="맑은 고딕"/>
              </a:rPr>
              <a:t> </a:t>
            </a:r>
            <a:r>
              <a:rPr sz="1100" spc="20" dirty="0">
                <a:latin typeface="맑은 고딕"/>
                <a:cs typeface="맑은 고딕"/>
              </a:rPr>
              <a:t>시스템</a:t>
            </a:r>
            <a:r>
              <a:rPr sz="1100" spc="-20" dirty="0">
                <a:latin typeface="맑은 고딕"/>
                <a:cs typeface="맑은 고딕"/>
              </a:rPr>
              <a:t> </a:t>
            </a:r>
            <a:r>
              <a:rPr sz="1100" spc="25" dirty="0">
                <a:latin typeface="맑은 고딕"/>
                <a:cs typeface="맑은 고딕"/>
              </a:rPr>
              <a:t>및</a:t>
            </a:r>
            <a:r>
              <a:rPr sz="1100" spc="-100" dirty="0">
                <a:latin typeface="맑은 고딕"/>
                <a:cs typeface="맑은 고딕"/>
              </a:rPr>
              <a:t> </a:t>
            </a:r>
            <a:r>
              <a:rPr sz="1100" spc="25" dirty="0" err="1">
                <a:latin typeface="맑은 고딕"/>
                <a:cs typeface="맑은 고딕"/>
              </a:rPr>
              <a:t>보안</a:t>
            </a:r>
            <a:r>
              <a:rPr sz="1100" spc="-20" dirty="0">
                <a:latin typeface="맑은 고딕"/>
                <a:cs typeface="맑은 고딕"/>
              </a:rPr>
              <a:t> </a:t>
            </a:r>
            <a:r>
              <a:rPr sz="1100" spc="25" dirty="0">
                <a:latin typeface="맑은 고딕"/>
                <a:cs typeface="맑은 고딕"/>
              </a:rPr>
              <a:t>→</a:t>
            </a:r>
            <a:endParaRPr sz="1100" dirty="0">
              <a:latin typeface="맑은 고딕"/>
              <a:cs typeface="맑은 고딕"/>
            </a:endParaRPr>
          </a:p>
          <a:p>
            <a:pPr marL="155575">
              <a:lnSpc>
                <a:spcPct val="100000"/>
              </a:lnSpc>
              <a:spcBef>
                <a:spcPts val="635"/>
              </a:spcBef>
            </a:pPr>
            <a:r>
              <a:rPr sz="1100" spc="25" dirty="0">
                <a:latin typeface="맑은 고딕"/>
                <a:cs typeface="맑은 고딕"/>
              </a:rPr>
              <a:t>시스템</a:t>
            </a:r>
            <a:r>
              <a:rPr sz="1100" spc="-10" dirty="0">
                <a:latin typeface="맑은 고딕"/>
                <a:cs typeface="맑은 고딕"/>
              </a:rPr>
              <a:t> </a:t>
            </a:r>
            <a:r>
              <a:rPr sz="1100" spc="20" dirty="0">
                <a:latin typeface="맑은 고딕"/>
                <a:cs typeface="맑은 고딕"/>
              </a:rPr>
              <a:t>→</a:t>
            </a:r>
            <a:r>
              <a:rPr sz="1100" spc="-35" dirty="0">
                <a:latin typeface="맑은 고딕"/>
                <a:cs typeface="맑은 고딕"/>
              </a:rPr>
              <a:t> </a:t>
            </a:r>
            <a:r>
              <a:rPr sz="1100" spc="25" dirty="0">
                <a:latin typeface="맑은 고딕"/>
                <a:cs typeface="맑은 고딕"/>
              </a:rPr>
              <a:t>고급</a:t>
            </a:r>
            <a:r>
              <a:rPr sz="1100" spc="-90" dirty="0">
                <a:latin typeface="맑은 고딕"/>
                <a:cs typeface="맑은 고딕"/>
              </a:rPr>
              <a:t> </a:t>
            </a:r>
            <a:r>
              <a:rPr sz="1100" spc="25" dirty="0">
                <a:latin typeface="맑은 고딕"/>
                <a:cs typeface="맑은 고딕"/>
              </a:rPr>
              <a:t>시스템</a:t>
            </a:r>
            <a:r>
              <a:rPr sz="1100" spc="-85" dirty="0">
                <a:latin typeface="맑은 고딕"/>
                <a:cs typeface="맑은 고딕"/>
              </a:rPr>
              <a:t> </a:t>
            </a:r>
            <a:r>
              <a:rPr sz="1100" spc="20" dirty="0">
                <a:latin typeface="맑은 고딕"/>
                <a:cs typeface="맑은 고딕"/>
              </a:rPr>
              <a:t>→</a:t>
            </a:r>
            <a:r>
              <a:rPr sz="1100" spc="45" dirty="0">
                <a:latin typeface="맑은 고딕"/>
                <a:cs typeface="맑은 고딕"/>
              </a:rPr>
              <a:t> </a:t>
            </a:r>
            <a:r>
              <a:rPr sz="1100" spc="25" dirty="0">
                <a:latin typeface="맑은 고딕"/>
                <a:cs typeface="맑은 고딕"/>
              </a:rPr>
              <a:t>고급</a:t>
            </a:r>
            <a:r>
              <a:rPr sz="1100" spc="-90" dirty="0">
                <a:latin typeface="맑은 고딕"/>
                <a:cs typeface="맑은 고딕"/>
              </a:rPr>
              <a:t> </a:t>
            </a:r>
            <a:r>
              <a:rPr sz="1100" spc="20" dirty="0">
                <a:latin typeface="맑은 고딕"/>
                <a:cs typeface="맑은 고딕"/>
              </a:rPr>
              <a:t>→</a:t>
            </a:r>
            <a:r>
              <a:rPr sz="1100" spc="-30" dirty="0">
                <a:latin typeface="맑은 고딕"/>
                <a:cs typeface="맑은 고딕"/>
              </a:rPr>
              <a:t> </a:t>
            </a:r>
            <a:r>
              <a:rPr sz="1100" spc="25" dirty="0">
                <a:latin typeface="맑은 고딕"/>
                <a:cs typeface="맑은 고딕"/>
              </a:rPr>
              <a:t>환경</a:t>
            </a:r>
            <a:r>
              <a:rPr sz="1100" spc="-10" dirty="0">
                <a:latin typeface="맑은 고딕"/>
                <a:cs typeface="맑은 고딕"/>
              </a:rPr>
              <a:t> </a:t>
            </a:r>
            <a:r>
              <a:rPr sz="1100" spc="25" dirty="0">
                <a:latin typeface="맑은 고딕"/>
                <a:cs typeface="맑은 고딕"/>
              </a:rPr>
              <a:t>변수</a:t>
            </a:r>
            <a:endParaRPr sz="1100" dirty="0">
              <a:latin typeface="맑은 고딕"/>
              <a:cs typeface="맑은 고딕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" y="2892574"/>
            <a:ext cx="3305175" cy="340844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82821" y="2399898"/>
            <a:ext cx="23895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2</a:t>
            </a:r>
            <a:r>
              <a:rPr sz="1200" dirty="0">
                <a:latin typeface="Calibri"/>
                <a:cs typeface="Calibri"/>
              </a:rPr>
              <a:t>)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시스</a:t>
            </a:r>
            <a:r>
              <a:rPr sz="1200" dirty="0">
                <a:latin typeface="맑은 고딕"/>
                <a:cs typeface="맑은 고딕"/>
              </a:rPr>
              <a:t>템</a:t>
            </a:r>
            <a:r>
              <a:rPr sz="1200" spc="-5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변수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→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spc="-5" dirty="0" err="1">
                <a:latin typeface="맑은 고딕"/>
                <a:cs typeface="맑은 고딕"/>
              </a:rPr>
              <a:t>새</a:t>
            </a:r>
            <a:r>
              <a:rPr sz="1200" dirty="0" err="1">
                <a:latin typeface="맑은 고딕"/>
                <a:cs typeface="맑은 고딕"/>
              </a:rPr>
              <a:t>로</a:t>
            </a:r>
            <a:r>
              <a:rPr sz="1200" spc="-200" dirty="0">
                <a:latin typeface="맑은 고딕"/>
                <a:cs typeface="맑은 고딕"/>
              </a:rPr>
              <a:t> </a:t>
            </a:r>
            <a:r>
              <a:rPr sz="1200" dirty="0" err="1">
                <a:latin typeface="맑은 고딕"/>
                <a:cs typeface="맑은 고딕"/>
              </a:rPr>
              <a:t>만들기</a:t>
            </a:r>
            <a:endParaRPr sz="1200" dirty="0">
              <a:latin typeface="맑은 고딕"/>
              <a:cs typeface="맑은 고딕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05250" y="2848149"/>
            <a:ext cx="3095625" cy="342429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166481" y="2292075"/>
            <a:ext cx="231330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1775" marR="5080" indent="-219710">
              <a:lnSpc>
                <a:spcPct val="146000"/>
              </a:lnSpc>
              <a:spcBef>
                <a:spcPts val="100"/>
              </a:spcBef>
            </a:pPr>
            <a:r>
              <a:rPr sz="1200" spc="5" dirty="0">
                <a:latin typeface="맑은 고딕"/>
                <a:cs typeface="맑은 고딕"/>
              </a:rPr>
              <a:t>3)</a:t>
            </a:r>
            <a:r>
              <a:rPr sz="1200" spc="-55" dirty="0">
                <a:latin typeface="맑은 고딕"/>
                <a:cs typeface="맑은 고딕"/>
              </a:rPr>
              <a:t> </a:t>
            </a:r>
            <a:r>
              <a:rPr sz="1200" spc="5" dirty="0">
                <a:latin typeface="맑은 고딕"/>
                <a:cs typeface="맑은 고딕"/>
              </a:rPr>
              <a:t>jdk가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설치된</a:t>
            </a:r>
            <a:r>
              <a:rPr sz="1200" spc="-6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위치로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들어간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후 </a:t>
            </a:r>
            <a:r>
              <a:rPr sz="1200" spc="-40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위에</a:t>
            </a:r>
            <a:r>
              <a:rPr sz="1200" spc="-6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있는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경로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부분을</a:t>
            </a:r>
            <a:r>
              <a:rPr sz="1200" spc="-6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클릭</a:t>
            </a:r>
            <a:endParaRPr sz="1200">
              <a:latin typeface="맑은 고딕"/>
              <a:cs typeface="맑은 고딕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81850" y="2967271"/>
            <a:ext cx="4457700" cy="3286125"/>
          </a:xfrm>
          <a:prstGeom prst="rect">
            <a:avLst/>
          </a:prstGeom>
        </p:spPr>
      </p:pic>
      <p:sp>
        <p:nvSpPr>
          <p:cNvPr id="18" name="object 2">
            <a:extLst>
              <a:ext uri="{FF2B5EF4-FFF2-40B4-BE49-F238E27FC236}">
                <a16:creationId xmlns:a16="http://schemas.microsoft.com/office/drawing/2014/main" id="{424903DC-9113-2E25-A2CD-A9CB5036AF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13032"/>
            <a:ext cx="10058400" cy="811931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spc="-55" dirty="0">
                <a:latin typeface="Calibri Light"/>
                <a:cs typeface="Calibri Light"/>
              </a:rPr>
              <a:t>-</a:t>
            </a:r>
            <a:r>
              <a:rPr lang="en-US" altLang="ko-KR" sz="3600" b="0" spc="-55" dirty="0">
                <a:latin typeface="Calibri Light"/>
                <a:cs typeface="Calibri Light"/>
              </a:rPr>
              <a:t>2</a:t>
            </a:r>
            <a:r>
              <a:rPr sz="3600" b="0" dirty="0">
                <a:latin typeface="Calibri Light"/>
                <a:cs typeface="Calibri Light"/>
              </a:rPr>
              <a:t>.</a:t>
            </a:r>
            <a:r>
              <a:rPr sz="3600" b="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자바 개발 환경 설치하기</a:t>
            </a:r>
            <a:r>
              <a:rPr dirty="0"/>
              <a:t>	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5-3. </a:t>
            </a:r>
            <a:r>
              <a:rPr lang="ko-KR" altLang="en-US" sz="3600" dirty="0"/>
              <a:t>메서드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33849"/>
            <a:ext cx="10058400" cy="512567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함수 정의하기</a:t>
            </a:r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sz="100" b="1" dirty="0">
              <a:solidFill>
                <a:srgbClr val="0070C0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함수를 코드로 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함수의 이름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반환값을</a:t>
            </a:r>
            <a:r>
              <a:rPr lang="ko-KR" altLang="en-US" sz="1600" dirty="0">
                <a:solidFill>
                  <a:schemeClr val="tx1"/>
                </a:solidFill>
              </a:rPr>
              <a:t> 선언하고 코드를 구현함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E4566-B7F8-46FB-BEE9-A0C146604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21" y="2710561"/>
            <a:ext cx="8614892" cy="3617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B6B54-133D-48D8-999B-5F283174437C}"/>
              </a:ext>
            </a:extLst>
          </p:cNvPr>
          <p:cNvSpPr txBox="1"/>
          <p:nvPr/>
        </p:nvSpPr>
        <p:spPr>
          <a:xfrm>
            <a:off x="5906042" y="2937143"/>
            <a:ext cx="5580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매개변수에는 자료형이 </a:t>
            </a:r>
            <a:r>
              <a:rPr lang="ko-KR" altLang="en-US" dirty="0" err="1">
                <a:solidFill>
                  <a:srgbClr val="00B0F0"/>
                </a:solidFill>
              </a:rPr>
              <a:t>들어감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>
                <a:solidFill>
                  <a:srgbClr val="00B0F0"/>
                </a:solidFill>
              </a:rPr>
              <a:t>그러나 함수를 받지 않고 기능을 수행할 수도 있으므로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>
                <a:solidFill>
                  <a:srgbClr val="00B0F0"/>
                </a:solidFill>
              </a:rPr>
              <a:t>매개변수가 없이 괄호</a:t>
            </a:r>
            <a:r>
              <a:rPr lang="en-US" altLang="ko-KR" dirty="0">
                <a:solidFill>
                  <a:srgbClr val="00B0F0"/>
                </a:solidFill>
              </a:rPr>
              <a:t>()</a:t>
            </a:r>
            <a:r>
              <a:rPr lang="ko-KR" altLang="en-US" dirty="0">
                <a:solidFill>
                  <a:srgbClr val="00B0F0"/>
                </a:solidFill>
              </a:rPr>
              <a:t>만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r>
              <a:rPr lang="ko-KR" altLang="en-US" dirty="0">
                <a:solidFill>
                  <a:srgbClr val="00B0F0"/>
                </a:solidFill>
              </a:rPr>
              <a:t>쓰는 경우도 있음</a:t>
            </a:r>
          </a:p>
        </p:txBody>
      </p:sp>
      <p:pic>
        <p:nvPicPr>
          <p:cNvPr id="7" name="그래픽 6" descr="시계 방향으로 굽은 화살표">
            <a:extLst>
              <a:ext uri="{FF2B5EF4-FFF2-40B4-BE49-F238E27FC236}">
                <a16:creationId xmlns:a16="http://schemas.microsoft.com/office/drawing/2014/main" id="{193F37DC-C0A3-4233-9CF2-77A24424E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726849" y="2373343"/>
            <a:ext cx="914400" cy="15888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E2298B-01C0-4A27-93E4-A16E0DED0EC8}"/>
              </a:ext>
            </a:extLst>
          </p:cNvPr>
          <p:cNvSpPr/>
          <p:nvPr/>
        </p:nvSpPr>
        <p:spPr>
          <a:xfrm>
            <a:off x="4537611" y="5611706"/>
            <a:ext cx="6050406" cy="667054"/>
          </a:xfrm>
          <a:prstGeom prst="rect">
            <a:avLst/>
          </a:prstGeom>
          <a:noFill/>
          <a:ln w="63500"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DA79772-7F2D-4F5B-8B58-10C36BA360B5}"/>
              </a:ext>
            </a:extLst>
          </p:cNvPr>
          <p:cNvSpPr/>
          <p:nvPr/>
        </p:nvSpPr>
        <p:spPr>
          <a:xfrm flipV="1">
            <a:off x="2963954" y="4830454"/>
            <a:ext cx="890871" cy="41489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F04F84B-1037-4755-9AF0-63506147E307}"/>
              </a:ext>
            </a:extLst>
          </p:cNvPr>
          <p:cNvCxnSpPr>
            <a:cxnSpLocks/>
          </p:cNvCxnSpPr>
          <p:nvPr/>
        </p:nvCxnSpPr>
        <p:spPr>
          <a:xfrm>
            <a:off x="3789592" y="5158085"/>
            <a:ext cx="140759" cy="85346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BB64CA-194C-414A-8ED9-7F45BF29A58B}"/>
              </a:ext>
            </a:extLst>
          </p:cNvPr>
          <p:cNvSpPr txBox="1"/>
          <p:nvPr/>
        </p:nvSpPr>
        <p:spPr>
          <a:xfrm>
            <a:off x="3502558" y="6050872"/>
            <a:ext cx="88707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/>
              <a:t>반환값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0064BAE-AAED-4871-8571-8540722C8D7B}"/>
              </a:ext>
            </a:extLst>
          </p:cNvPr>
          <p:cNvSpPr/>
          <p:nvPr/>
        </p:nvSpPr>
        <p:spPr>
          <a:xfrm>
            <a:off x="2226832" y="4178426"/>
            <a:ext cx="471545" cy="330822"/>
          </a:xfrm>
          <a:prstGeom prst="ellipse">
            <a:avLst/>
          </a:prstGeom>
          <a:noFill/>
          <a:ln w="44450"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EFD7E0-8C30-4424-BD06-3C5123E81429}"/>
              </a:ext>
            </a:extLst>
          </p:cNvPr>
          <p:cNvSpPr txBox="1"/>
          <p:nvPr/>
        </p:nvSpPr>
        <p:spPr>
          <a:xfrm>
            <a:off x="687642" y="4535838"/>
            <a:ext cx="887073" cy="1384995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 err="1"/>
              <a:t>반환값의</a:t>
            </a:r>
            <a:r>
              <a:rPr lang="ko-KR" altLang="en-US" sz="1200" b="1" dirty="0"/>
              <a:t> 자료형이 </a:t>
            </a:r>
            <a:r>
              <a:rPr lang="en-US" altLang="ko-KR" sz="1200" b="1" dirty="0"/>
              <a:t>int</a:t>
            </a:r>
            <a:r>
              <a:rPr lang="ko-KR" altLang="en-US" sz="1200" b="1" dirty="0"/>
              <a:t>여서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r>
              <a:rPr lang="ko-KR" altLang="en-US" sz="1200" b="1" dirty="0"/>
              <a:t>함수 반환형을 </a:t>
            </a:r>
            <a:r>
              <a:rPr lang="en-US" altLang="ko-KR" sz="1200" b="1" dirty="0"/>
              <a:t>int</a:t>
            </a:r>
            <a:r>
              <a:rPr lang="ko-KR" altLang="en-US" sz="1200" b="1" dirty="0"/>
              <a:t>로 하였음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03A37AB-2595-4195-AA2A-8A9E87C96A30}"/>
              </a:ext>
            </a:extLst>
          </p:cNvPr>
          <p:cNvCxnSpPr>
            <a:cxnSpLocks/>
          </p:cNvCxnSpPr>
          <p:nvPr/>
        </p:nvCxnSpPr>
        <p:spPr>
          <a:xfrm flipH="1">
            <a:off x="1574715" y="4433487"/>
            <a:ext cx="652117" cy="330822"/>
          </a:xfrm>
          <a:prstGeom prst="straightConnector1">
            <a:avLst/>
          </a:prstGeom>
          <a:ln w="25400"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3726965-E05B-4684-9F6A-1B24DE8ACF78}"/>
              </a:ext>
            </a:extLst>
          </p:cNvPr>
          <p:cNvSpPr/>
          <p:nvPr/>
        </p:nvSpPr>
        <p:spPr>
          <a:xfrm flipV="1">
            <a:off x="6660776" y="6194611"/>
            <a:ext cx="3352799" cy="662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2766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5-3. </a:t>
            </a:r>
            <a:r>
              <a:rPr lang="ko-KR" altLang="en-US" sz="3600" dirty="0"/>
              <a:t>메서드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914" y="1155805"/>
            <a:ext cx="3437137" cy="832848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함수 호출하고 값 반환하기</a:t>
            </a:r>
            <a:endParaRPr lang="en-US" altLang="ko-KR" b="1" dirty="0">
              <a:solidFill>
                <a:srgbClr val="0070C0"/>
              </a:solidFill>
            </a:endParaRPr>
          </a:p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C5CD6F-2CFC-405E-9508-FB838914B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567" y="1494461"/>
            <a:ext cx="5404189" cy="483699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1BE5D74-CFED-4E45-BCB1-6A8B0F6A4674}"/>
              </a:ext>
            </a:extLst>
          </p:cNvPr>
          <p:cNvSpPr/>
          <p:nvPr/>
        </p:nvSpPr>
        <p:spPr>
          <a:xfrm>
            <a:off x="2930752" y="3622084"/>
            <a:ext cx="2085131" cy="204186"/>
          </a:xfrm>
          <a:prstGeom prst="rect">
            <a:avLst/>
          </a:prstGeom>
          <a:noFill/>
          <a:ln w="44450"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87A147-C8C2-4554-92D9-885E9C1A707E}"/>
              </a:ext>
            </a:extLst>
          </p:cNvPr>
          <p:cNvSpPr txBox="1"/>
          <p:nvPr/>
        </p:nvSpPr>
        <p:spPr>
          <a:xfrm>
            <a:off x="5808560" y="2884314"/>
            <a:ext cx="5295039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B0F0"/>
                </a:solidFill>
              </a:rPr>
              <a:t>이 부분을 </a:t>
            </a:r>
            <a:r>
              <a:rPr lang="en-US" altLang="ko-KR" dirty="0">
                <a:solidFill>
                  <a:srgbClr val="00B0F0"/>
                </a:solidFill>
              </a:rPr>
              <a:t>“</a:t>
            </a:r>
            <a:r>
              <a:rPr lang="ko-KR" altLang="en-US" dirty="0">
                <a:solidFill>
                  <a:srgbClr val="00B0F0"/>
                </a:solidFill>
              </a:rPr>
              <a:t>함수를 선언한다</a:t>
            </a:r>
            <a:r>
              <a:rPr lang="en-US" altLang="ko-KR" dirty="0">
                <a:solidFill>
                  <a:srgbClr val="00B0F0"/>
                </a:solidFill>
              </a:rPr>
              <a:t>”</a:t>
            </a:r>
            <a:r>
              <a:rPr lang="ko-KR" altLang="en-US" dirty="0">
                <a:solidFill>
                  <a:srgbClr val="00B0F0"/>
                </a:solidFill>
              </a:rPr>
              <a:t>라고 표현</a:t>
            </a:r>
            <a:endParaRPr lang="en-US" altLang="ko-KR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F0"/>
                </a:solidFill>
              </a:rPr>
              <a:t>[</a:t>
            </a:r>
            <a:r>
              <a:rPr lang="ko-KR" altLang="en-US" dirty="0">
                <a:solidFill>
                  <a:srgbClr val="00B0F0"/>
                </a:solidFill>
              </a:rPr>
              <a:t>함수 반환형</a:t>
            </a:r>
            <a:r>
              <a:rPr lang="en-US" altLang="ko-KR" dirty="0">
                <a:solidFill>
                  <a:srgbClr val="00B0F0"/>
                </a:solidFill>
              </a:rPr>
              <a:t>(=</a:t>
            </a:r>
            <a:r>
              <a:rPr lang="ko-KR" altLang="en-US" dirty="0">
                <a:solidFill>
                  <a:srgbClr val="00B0F0"/>
                </a:solidFill>
              </a:rPr>
              <a:t>함수 반환타입</a:t>
            </a:r>
            <a:r>
              <a:rPr lang="en-US" altLang="ko-KR" dirty="0">
                <a:solidFill>
                  <a:srgbClr val="00B0F0"/>
                </a:solidFill>
              </a:rPr>
              <a:t>), </a:t>
            </a:r>
            <a:r>
              <a:rPr lang="ko-KR" altLang="en-US" dirty="0">
                <a:solidFill>
                  <a:srgbClr val="00B0F0"/>
                </a:solidFill>
              </a:rPr>
              <a:t>함수이름</a:t>
            </a:r>
            <a:r>
              <a:rPr lang="en-US" altLang="ko-KR" dirty="0">
                <a:solidFill>
                  <a:srgbClr val="00B0F0"/>
                </a:solidFill>
              </a:rPr>
              <a:t>, </a:t>
            </a:r>
            <a:r>
              <a:rPr lang="ko-KR" altLang="en-US" dirty="0">
                <a:solidFill>
                  <a:srgbClr val="00B0F0"/>
                </a:solidFill>
              </a:rPr>
              <a:t>매개변수</a:t>
            </a:r>
            <a:r>
              <a:rPr lang="en-US" altLang="ko-KR" dirty="0">
                <a:solidFill>
                  <a:srgbClr val="00B0F0"/>
                </a:solidFill>
              </a:rPr>
              <a:t>]</a:t>
            </a:r>
          </a:p>
        </p:txBody>
      </p:sp>
      <p:pic>
        <p:nvPicPr>
          <p:cNvPr id="8" name="그래픽 7" descr="시계 방향으로 굽은 줄 화살표">
            <a:extLst>
              <a:ext uri="{FF2B5EF4-FFF2-40B4-BE49-F238E27FC236}">
                <a16:creationId xmlns:a16="http://schemas.microsoft.com/office/drawing/2014/main" id="{95C7AF85-721D-469D-9753-6EFEF06EE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436086">
            <a:off x="4967810" y="2987289"/>
            <a:ext cx="914400" cy="91085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A77D371-A9F2-4DE8-8316-F59C3CE31929}"/>
              </a:ext>
            </a:extLst>
          </p:cNvPr>
          <p:cNvSpPr/>
          <p:nvPr/>
        </p:nvSpPr>
        <p:spPr>
          <a:xfrm>
            <a:off x="1775534" y="3543665"/>
            <a:ext cx="3437137" cy="821524"/>
          </a:xfrm>
          <a:prstGeom prst="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래픽 10" descr="시계 방향으로 굽은 줄 화살표">
            <a:extLst>
              <a:ext uri="{FF2B5EF4-FFF2-40B4-BE49-F238E27FC236}">
                <a16:creationId xmlns:a16="http://schemas.microsoft.com/office/drawing/2014/main" id="{1C90D5E8-0172-4C6E-B9C1-B0929FAC7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368537" flipH="1">
            <a:off x="1665649" y="4268108"/>
            <a:ext cx="787547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0E7931-1BC2-4F4D-9F92-A9619FEEF1F7}"/>
              </a:ext>
            </a:extLst>
          </p:cNvPr>
          <p:cNvSpPr txBox="1"/>
          <p:nvPr/>
        </p:nvSpPr>
        <p:spPr>
          <a:xfrm>
            <a:off x="2343718" y="4758865"/>
            <a:ext cx="4051109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</a:rPr>
              <a:t>이 부분을 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ko-KR" altLang="en-US" dirty="0">
                <a:solidFill>
                  <a:srgbClr val="0070C0"/>
                </a:solidFill>
              </a:rPr>
              <a:t>함수를 정의한다</a:t>
            </a:r>
            <a:r>
              <a:rPr lang="en-US" altLang="ko-KR" dirty="0">
                <a:solidFill>
                  <a:srgbClr val="0070C0"/>
                </a:solidFill>
              </a:rPr>
              <a:t>”</a:t>
            </a:r>
            <a:r>
              <a:rPr lang="ko-KR" altLang="en-US" dirty="0">
                <a:solidFill>
                  <a:srgbClr val="0070C0"/>
                </a:solidFill>
              </a:rPr>
              <a:t>라고 표현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15EB78E-0B7D-40FE-986D-16C62F2B9FCC}"/>
              </a:ext>
            </a:extLst>
          </p:cNvPr>
          <p:cNvSpPr/>
          <p:nvPr/>
        </p:nvSpPr>
        <p:spPr>
          <a:xfrm>
            <a:off x="2477758" y="2929632"/>
            <a:ext cx="352992" cy="19530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시계 방향으로 굽은 줄 화살표">
            <a:extLst>
              <a:ext uri="{FF2B5EF4-FFF2-40B4-BE49-F238E27FC236}">
                <a16:creationId xmlns:a16="http://schemas.microsoft.com/office/drawing/2014/main" id="{DC22187E-9919-4B91-9278-B5629412FA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170996">
            <a:off x="4205244" y="306930"/>
            <a:ext cx="830999" cy="45087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07528A-BD62-4A08-A57A-D577E223DB12}"/>
              </a:ext>
            </a:extLst>
          </p:cNvPr>
          <p:cNvSpPr txBox="1"/>
          <p:nvPr/>
        </p:nvSpPr>
        <p:spPr>
          <a:xfrm>
            <a:off x="6527722" y="1742042"/>
            <a:ext cx="409618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여기서 </a:t>
            </a:r>
            <a:r>
              <a:rPr lang="en-US" altLang="ko-KR" dirty="0"/>
              <a:t>sum</a:t>
            </a:r>
            <a:r>
              <a:rPr lang="ko-KR" altLang="en-US" dirty="0"/>
              <a:t>은 </a:t>
            </a:r>
            <a:r>
              <a:rPr lang="en-US" altLang="ko-KR" dirty="0"/>
              <a:t>result</a:t>
            </a:r>
            <a:r>
              <a:rPr lang="ko-KR" altLang="en-US" dirty="0"/>
              <a:t>값이 들어가게 되어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“40”</a:t>
            </a:r>
            <a:r>
              <a:rPr lang="ko-KR" altLang="en-US" dirty="0"/>
              <a:t>이 출력됨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542F2B-C0C0-4311-8EDC-BB5E14BC4362}"/>
              </a:ext>
            </a:extLst>
          </p:cNvPr>
          <p:cNvSpPr txBox="1"/>
          <p:nvPr/>
        </p:nvSpPr>
        <p:spPr>
          <a:xfrm>
            <a:off x="6775110" y="3957255"/>
            <a:ext cx="4695516" cy="235051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/>
              <a:t>  </a:t>
            </a:r>
            <a:r>
              <a:rPr lang="ko-KR" altLang="en-US" sz="1400" b="1" dirty="0">
                <a:solidFill>
                  <a:srgbClr val="0070C0"/>
                </a:solidFill>
              </a:rPr>
              <a:t>동영상 강의 설명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순서</a:t>
            </a:r>
            <a:r>
              <a:rPr lang="en-US" altLang="ko-KR" sz="1400" b="1" dirty="0"/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</a:t>
            </a:r>
            <a:r>
              <a:rPr lang="en-US" altLang="ko-KR" sz="1200" dirty="0"/>
              <a:t>num1, num2</a:t>
            </a:r>
            <a:r>
              <a:rPr lang="ko-KR" altLang="en-US" sz="1200" dirty="0"/>
              <a:t>와 </a:t>
            </a:r>
            <a:r>
              <a:rPr lang="en-US" altLang="ko-KR" sz="1200" dirty="0"/>
              <a:t>n1, n2</a:t>
            </a:r>
            <a:r>
              <a:rPr lang="ko-KR" altLang="en-US" sz="1200" dirty="0"/>
              <a:t>는 전혀 상관 없는 변수이다</a:t>
            </a:r>
            <a:endParaRPr lang="en-US" altLang="ko-KR" sz="1200" dirty="0"/>
          </a:p>
          <a:p>
            <a:pPr>
              <a:lnSpc>
                <a:spcPct val="140000"/>
              </a:lnSpc>
            </a:pPr>
            <a:r>
              <a:rPr lang="ko-KR" altLang="en-US" sz="1200" dirty="0"/>
              <a:t>  변수 이름이 달라도 같아도 상관이 없다</a:t>
            </a:r>
            <a:r>
              <a:rPr lang="en-US" altLang="ko-KR" sz="1100" dirty="0"/>
              <a:t>(</a:t>
            </a:r>
            <a:r>
              <a:rPr lang="ko-KR" altLang="en-US" sz="1100" dirty="0"/>
              <a:t>전혀 다른 공간에 있기 때문</a:t>
            </a:r>
            <a:r>
              <a:rPr lang="en-US" altLang="ko-KR" sz="1100" dirty="0"/>
              <a:t>).</a:t>
            </a:r>
            <a:endParaRPr lang="en-US" altLang="ko-KR" sz="1200" dirty="0"/>
          </a:p>
          <a:p>
            <a:pPr>
              <a:lnSpc>
                <a:spcPct val="140000"/>
              </a:lnSpc>
            </a:pPr>
            <a:r>
              <a:rPr lang="en-US" altLang="ko-KR" sz="1200" dirty="0">
                <a:latin typeface="맑은 고딕" panose="020B0503020000020004" pitchFamily="50" charset="-127"/>
              </a:rPr>
              <a:t>∙ </a:t>
            </a:r>
            <a:r>
              <a:rPr lang="en-US" altLang="ko-KR" sz="1200" dirty="0"/>
              <a:t>num1</a:t>
            </a:r>
            <a:r>
              <a:rPr lang="ko-KR" altLang="en-US" sz="1200" dirty="0"/>
              <a:t>값</a:t>
            </a:r>
            <a:r>
              <a:rPr lang="en-US" altLang="ko-KR" sz="1200" dirty="0"/>
              <a:t>, num2</a:t>
            </a:r>
            <a:r>
              <a:rPr lang="ko-KR" altLang="en-US" sz="1200" dirty="0"/>
              <a:t>값이 </a:t>
            </a:r>
            <a:r>
              <a:rPr lang="en-US" altLang="ko-KR" sz="1200" dirty="0"/>
              <a:t>n1, n2</a:t>
            </a:r>
            <a:r>
              <a:rPr lang="ko-KR" altLang="en-US" sz="1200" dirty="0"/>
              <a:t>로 복사된다</a:t>
            </a:r>
            <a:r>
              <a:rPr lang="en-US" altLang="ko-KR" sz="1200" dirty="0"/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200" dirty="0">
                <a:latin typeface="맑은 고딕" panose="020B0503020000020004" pitchFamily="50" charset="-127"/>
              </a:rPr>
              <a:t>∙ </a:t>
            </a:r>
            <a:r>
              <a:rPr lang="en-US" altLang="ko-KR" sz="1200" dirty="0"/>
              <a:t>num1, num2</a:t>
            </a:r>
            <a:r>
              <a:rPr lang="ko-KR" altLang="en-US" sz="1200" dirty="0"/>
              <a:t>는 </a:t>
            </a:r>
            <a:r>
              <a:rPr lang="en-US" altLang="ko-KR" sz="1200" dirty="0"/>
              <a:t>main</a:t>
            </a:r>
            <a:r>
              <a:rPr lang="ko-KR" altLang="en-US" sz="1200" dirty="0"/>
              <a:t>에서 선언한 변수이고</a:t>
            </a:r>
            <a:r>
              <a:rPr lang="en-US" altLang="ko-KR" sz="1200" dirty="0"/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200" dirty="0">
                <a:latin typeface="맑은 고딕" panose="020B0503020000020004" pitchFamily="50" charset="-127"/>
              </a:rPr>
              <a:t>  </a:t>
            </a:r>
            <a:r>
              <a:rPr lang="en-US" altLang="ko-KR" sz="1200" dirty="0"/>
              <a:t>n1, n2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addNum</a:t>
            </a:r>
            <a:r>
              <a:rPr lang="ko-KR" altLang="en-US" sz="1200" dirty="0"/>
              <a:t>에서 새로 선언된 변수이다</a:t>
            </a:r>
            <a:r>
              <a:rPr lang="en-US" altLang="ko-KR" sz="1200" dirty="0"/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200" dirty="0">
                <a:latin typeface="맑은 고딕" panose="020B0503020000020004" pitchFamily="50" charset="-127"/>
              </a:rPr>
              <a:t>∙ </a:t>
            </a:r>
            <a:r>
              <a:rPr lang="en-US" altLang="ko-KR" sz="1200" dirty="0"/>
              <a:t>n1, n2</a:t>
            </a:r>
            <a:r>
              <a:rPr lang="ko-KR" altLang="en-US" sz="1200" dirty="0"/>
              <a:t>의 역할은 </a:t>
            </a:r>
            <a:r>
              <a:rPr lang="en-US" altLang="ko-KR" sz="1200" dirty="0"/>
              <a:t>num1, num2</a:t>
            </a:r>
            <a:r>
              <a:rPr lang="ko-KR" altLang="en-US" sz="1200" dirty="0"/>
              <a:t>의 값만 복사하는 역할</a:t>
            </a:r>
            <a:endParaRPr lang="en-US" altLang="ko-KR" sz="1200" dirty="0"/>
          </a:p>
          <a:p>
            <a:pPr>
              <a:lnSpc>
                <a:spcPct val="140000"/>
              </a:lnSpc>
            </a:pPr>
            <a:r>
              <a:rPr lang="en-US" altLang="ko-KR" sz="1200" dirty="0">
                <a:latin typeface="맑은 고딕" panose="020B0503020000020004" pitchFamily="50" charset="-127"/>
              </a:rPr>
              <a:t>∙ </a:t>
            </a:r>
            <a:r>
              <a:rPr lang="ko-KR" altLang="en-US" sz="1200" dirty="0">
                <a:latin typeface="맑은 고딕" panose="020B0503020000020004" pitchFamily="50" charset="-127"/>
              </a:rPr>
              <a:t>복사한 값을 </a:t>
            </a:r>
            <a:r>
              <a:rPr lang="ko-KR" altLang="en-US" sz="1200" dirty="0"/>
              <a:t>받아왔으면 </a:t>
            </a:r>
            <a:r>
              <a:rPr lang="en-US" altLang="ko-KR" sz="1200" dirty="0"/>
              <a:t>result </a:t>
            </a:r>
            <a:r>
              <a:rPr lang="ko-KR" altLang="en-US" sz="1200" dirty="0" err="1"/>
              <a:t>반환값은</a:t>
            </a:r>
            <a:r>
              <a:rPr lang="ko-KR" altLang="en-US" sz="1200" dirty="0"/>
              <a:t> </a:t>
            </a:r>
            <a:r>
              <a:rPr lang="en-US" altLang="ko-KR" sz="1200" dirty="0"/>
              <a:t>40</a:t>
            </a:r>
            <a:r>
              <a:rPr lang="ko-KR" altLang="en-US" sz="1200" dirty="0"/>
              <a:t>이 되고 </a:t>
            </a:r>
            <a:endParaRPr lang="en-US" altLang="ko-KR" sz="1200" dirty="0"/>
          </a:p>
          <a:p>
            <a:pPr>
              <a:lnSpc>
                <a:spcPct val="140000"/>
              </a:lnSpc>
            </a:pPr>
            <a:r>
              <a:rPr lang="en-US" altLang="ko-KR" sz="1200" dirty="0">
                <a:latin typeface="맑은 고딕" panose="020B0503020000020004" pitchFamily="50" charset="-127"/>
              </a:rPr>
              <a:t>∙ </a:t>
            </a:r>
            <a:r>
              <a:rPr lang="en-US" altLang="ko-KR" sz="1200" dirty="0"/>
              <a:t>Return</a:t>
            </a:r>
            <a:r>
              <a:rPr lang="ko-KR" altLang="en-US" sz="1200" dirty="0"/>
              <a:t>해서 </a:t>
            </a:r>
            <a:r>
              <a:rPr lang="en-US" altLang="ko-KR" sz="1200" i="1" dirty="0" err="1"/>
              <a:t>addNum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반환값이</a:t>
            </a:r>
            <a:r>
              <a:rPr lang="ko-KR" altLang="en-US" sz="1200" dirty="0"/>
              <a:t> 되어서 </a:t>
            </a:r>
            <a:r>
              <a:rPr lang="en-US" altLang="ko-KR" sz="1200" dirty="0"/>
              <a:t>sum</a:t>
            </a:r>
            <a:r>
              <a:rPr lang="ko-KR" altLang="en-US" sz="1200" dirty="0"/>
              <a:t>으로 들어간다</a:t>
            </a:r>
            <a:r>
              <a:rPr lang="en-US" altLang="ko-KR" sz="1200" dirty="0"/>
              <a:t>.</a:t>
            </a:r>
          </a:p>
        </p:txBody>
      </p:sp>
      <p:pic>
        <p:nvPicPr>
          <p:cNvPr id="9" name="그래픽 8" descr="물음표 단색으로 채워진">
            <a:extLst>
              <a:ext uri="{FF2B5EF4-FFF2-40B4-BE49-F238E27FC236}">
                <a16:creationId xmlns:a16="http://schemas.microsoft.com/office/drawing/2014/main" id="{DC2542AA-6A03-A147-DACA-B0D7150787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495817">
            <a:off x="10494887" y="4714476"/>
            <a:ext cx="1073395" cy="10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933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5-3. </a:t>
            </a:r>
            <a:r>
              <a:rPr lang="ko-KR" altLang="en-US" sz="3600" dirty="0"/>
              <a:t>메서드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677" y="1615735"/>
            <a:ext cx="5401175" cy="503616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함수 호출과 스택 메모리</a:t>
            </a:r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sz="100" b="1" dirty="0">
              <a:solidFill>
                <a:srgbClr val="0070C0"/>
              </a:solidFill>
            </a:endParaRPr>
          </a:p>
          <a:p>
            <a:r>
              <a:rPr lang="en-US" altLang="ko-KR" sz="1700" dirty="0">
                <a:solidFill>
                  <a:schemeClr val="tx1"/>
                </a:solidFill>
              </a:rPr>
              <a:t>- </a:t>
            </a:r>
            <a:r>
              <a:rPr lang="ko-KR" altLang="en-US" sz="1700" dirty="0">
                <a:solidFill>
                  <a:schemeClr val="tx1"/>
                </a:solidFill>
              </a:rPr>
              <a:t>함수가 호출될 때 사용하는 메모리 </a:t>
            </a:r>
            <a:r>
              <a:rPr lang="en-US" altLang="ko-KR" sz="1700" dirty="0">
                <a:solidFill>
                  <a:schemeClr val="tx1"/>
                </a:solidFill>
              </a:rPr>
              <a:t>: </a:t>
            </a:r>
            <a:r>
              <a:rPr lang="ko-KR" altLang="en-US" sz="1700" dirty="0">
                <a:solidFill>
                  <a:schemeClr val="tx1"/>
                </a:solidFill>
              </a:rPr>
              <a:t>스택</a:t>
            </a:r>
            <a:r>
              <a:rPr lang="en-US" altLang="ko-KR" sz="1700" dirty="0">
                <a:solidFill>
                  <a:schemeClr val="tx1"/>
                </a:solidFill>
              </a:rPr>
              <a:t>(stack)</a:t>
            </a:r>
          </a:p>
          <a:p>
            <a:r>
              <a:rPr lang="en-US" altLang="ko-KR" sz="1700" dirty="0">
                <a:solidFill>
                  <a:schemeClr val="tx1"/>
                </a:solidFill>
              </a:rPr>
              <a:t>- </a:t>
            </a:r>
            <a:r>
              <a:rPr lang="ko-KR" altLang="en-US" sz="1700" dirty="0">
                <a:solidFill>
                  <a:schemeClr val="tx1"/>
                </a:solidFill>
              </a:rPr>
              <a:t>함수의 기능 수행이 끝나면 자동으로 반환되는 메모리</a:t>
            </a:r>
            <a:endParaRPr lang="en-US" altLang="ko-KR" sz="1700" dirty="0">
              <a:solidFill>
                <a:schemeClr val="tx1"/>
              </a:solidFill>
            </a:endParaRPr>
          </a:p>
          <a:p>
            <a:r>
              <a:rPr lang="en-US" altLang="ko-KR" sz="1700" dirty="0">
                <a:solidFill>
                  <a:schemeClr val="tx1"/>
                </a:solidFill>
              </a:rPr>
              <a:t>- </a:t>
            </a:r>
            <a:r>
              <a:rPr lang="ko-KR" altLang="en-US" sz="1700" dirty="0">
                <a:solidFill>
                  <a:schemeClr val="tx1"/>
                </a:solidFill>
              </a:rPr>
              <a:t>함수 호출과 스택 메모리 구조</a:t>
            </a:r>
            <a:endParaRPr lang="en-US" altLang="ko-KR" sz="17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F5CE89-F7E4-ED54-21EF-66CEB980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45" y="1665008"/>
            <a:ext cx="6307244" cy="465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996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5-3. </a:t>
            </a:r>
            <a:r>
              <a:rPr lang="ko-KR" altLang="en-US" sz="3600" dirty="0"/>
              <a:t>메서드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32760"/>
            <a:ext cx="10058400" cy="512567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클래스 기능을 구현하는 메서드</a:t>
            </a:r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sz="100" b="1" dirty="0">
              <a:solidFill>
                <a:srgbClr val="0070C0"/>
              </a:solidFill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     클래스의 메서드는 멤버 변수를 사용하여 기능 구현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ko-KR" altLang="en-US" sz="1800">
                <a:solidFill>
                  <a:schemeClr val="tx1"/>
                </a:solidFill>
              </a:rPr>
              <a:t>     학생의 </a:t>
            </a:r>
            <a:r>
              <a:rPr lang="ko-KR" altLang="en-US" sz="1800" dirty="0">
                <a:solidFill>
                  <a:schemeClr val="tx1"/>
                </a:solidFill>
              </a:rPr>
              <a:t>이름을 반환하는 메서드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406380-F844-04BB-5716-D9C58536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79" y="2689935"/>
            <a:ext cx="6135650" cy="360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892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5-4. </a:t>
            </a:r>
            <a:r>
              <a:rPr lang="ko-KR" altLang="en-US" sz="3600" dirty="0"/>
              <a:t>클래스와 인스턴스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F83FE6-2BB2-48F6-9D5F-7B03A41C1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458344"/>
            <a:ext cx="9096507" cy="16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074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5-4. </a:t>
            </a:r>
            <a:r>
              <a:rPr lang="ko-KR" altLang="en-US" sz="3600" dirty="0"/>
              <a:t>클래스와 인스턴스</a:t>
            </a:r>
            <a:endParaRPr lang="ko-KR" altLang="en-US" sz="2000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B0B4BA9F-1454-4F99-B395-AA4D50A4D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94576"/>
            <a:ext cx="10058400" cy="4174518"/>
          </a:xfrm>
        </p:spPr>
        <p:txBody>
          <a:bodyPr/>
          <a:lstStyle/>
          <a:p>
            <a:r>
              <a:rPr lang="ko-KR" altLang="en-US" sz="2400" b="1" dirty="0">
                <a:solidFill>
                  <a:srgbClr val="0070C0"/>
                </a:solidFill>
              </a:rPr>
              <a:t>클래스 생성하기</a:t>
            </a:r>
            <a:endParaRPr lang="en-US" altLang="ko-KR" sz="2400" b="1" dirty="0">
              <a:solidFill>
                <a:srgbClr val="0070C0"/>
              </a:solidFill>
            </a:endParaRPr>
          </a:p>
          <a:p>
            <a:endParaRPr lang="en-US" altLang="ko-KR" b="1" dirty="0"/>
          </a:p>
          <a:p>
            <a:r>
              <a:rPr lang="ko-KR" altLang="en-US" dirty="0"/>
              <a:t>클래스를 사용하기 위해서는 클래스를 생성하여야 함</a:t>
            </a:r>
            <a:endParaRPr lang="en-US" altLang="ko-KR" dirty="0"/>
          </a:p>
          <a:p>
            <a:r>
              <a:rPr lang="en-US" altLang="ko-KR" dirty="0"/>
              <a:t>new </a:t>
            </a:r>
            <a:r>
              <a:rPr lang="ko-KR" altLang="en-US" dirty="0" err="1"/>
              <a:t>예약어를</a:t>
            </a:r>
            <a:r>
              <a:rPr lang="ko-KR" altLang="en-US" dirty="0"/>
              <a:t> 이용하여 클래스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클래스형 변수이름 </a:t>
            </a:r>
            <a:r>
              <a:rPr lang="en-US" altLang="ko-KR" dirty="0"/>
              <a:t>= new</a:t>
            </a:r>
            <a:r>
              <a:rPr lang="ko-KR" altLang="en-US" dirty="0"/>
              <a:t> 생성자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Student </a:t>
            </a:r>
            <a:r>
              <a:rPr lang="en-US" altLang="ko-KR" dirty="0" err="1"/>
              <a:t>studentA</a:t>
            </a:r>
            <a:r>
              <a:rPr lang="en-US" altLang="ko-KR" dirty="0"/>
              <a:t> = new Student();</a:t>
            </a:r>
          </a:p>
          <a:p>
            <a:endParaRPr lang="en-US" altLang="ko-KR" b="1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916800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5-4. </a:t>
            </a:r>
            <a:r>
              <a:rPr lang="ko-KR" altLang="en-US" sz="3600" dirty="0"/>
              <a:t>클래스와 인스턴스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30641"/>
            <a:ext cx="10058400" cy="4379215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</a:rPr>
              <a:t>■ 인스턴스와 참조변수</a:t>
            </a:r>
            <a:endParaRPr lang="en-US" altLang="ko-KR" sz="2400" b="1" dirty="0">
              <a:solidFill>
                <a:srgbClr val="0070C0"/>
              </a:solidFill>
            </a:endParaRPr>
          </a:p>
          <a:p>
            <a:endParaRPr lang="en-US" altLang="ko-KR" b="1" dirty="0">
              <a:solidFill>
                <a:srgbClr val="0070C0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 </a:t>
            </a:r>
            <a:r>
              <a:rPr lang="ko-KR" altLang="en-US" dirty="0">
                <a:solidFill>
                  <a:schemeClr val="tx1"/>
                </a:solidFill>
              </a:rPr>
              <a:t>참조변수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인스턴스 생성 시 선언하는 변수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</a:rPr>
              <a:t>∙ </a:t>
            </a:r>
            <a:r>
              <a:rPr lang="ko-KR" altLang="en-US" dirty="0" err="1">
                <a:solidFill>
                  <a:schemeClr val="tx1"/>
                </a:solidFill>
              </a:rPr>
              <a:t>참조값</a:t>
            </a:r>
            <a:r>
              <a:rPr lang="en-US" altLang="ko-KR" dirty="0">
                <a:solidFill>
                  <a:schemeClr val="tx1"/>
                </a:solidFill>
              </a:rPr>
              <a:t> : </a:t>
            </a:r>
            <a:r>
              <a:rPr lang="ko-KR" altLang="en-US" dirty="0">
                <a:solidFill>
                  <a:schemeClr val="tx1"/>
                </a:solidFill>
              </a:rPr>
              <a:t>인스턴스가 생성되는 </a:t>
            </a:r>
            <a:r>
              <a:rPr lang="ko-KR" altLang="en-US" dirty="0" err="1">
                <a:solidFill>
                  <a:schemeClr val="tx1"/>
                </a:solidFill>
              </a:rPr>
              <a:t>힙</a:t>
            </a:r>
            <a:r>
              <a:rPr lang="ko-KR" altLang="en-US" dirty="0">
                <a:solidFill>
                  <a:schemeClr val="tx1"/>
                </a:solidFill>
              </a:rPr>
              <a:t> 메모리 주소</a:t>
            </a:r>
          </a:p>
        </p:txBody>
      </p:sp>
    </p:spTree>
    <p:extLst>
      <p:ext uri="{BB962C8B-B14F-4D97-AF65-F5344CB8AC3E}">
        <p14:creationId xmlns:p14="http://schemas.microsoft.com/office/powerpoint/2010/main" val="8301330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5-4. </a:t>
            </a:r>
            <a:r>
              <a:rPr lang="ko-KR" altLang="en-US" sz="3600" dirty="0"/>
              <a:t>클래스와 인스턴스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91AD80-5B10-51C2-DD69-AB34F0E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8" y="2080957"/>
            <a:ext cx="7324240" cy="413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D390AB-193F-BDDD-5DD5-6A9ED52FE331}"/>
              </a:ext>
            </a:extLst>
          </p:cNvPr>
          <p:cNvSpPr txBox="1"/>
          <p:nvPr/>
        </p:nvSpPr>
        <p:spPr>
          <a:xfrm>
            <a:off x="1130654" y="145326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인스턴스 여러 개 생성하기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63219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5-4. </a:t>
            </a:r>
            <a:r>
              <a:rPr lang="ko-KR" altLang="en-US" sz="3600" dirty="0"/>
              <a:t>클래스와 인스턴스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0086" y="1229194"/>
            <a:ext cx="4007380" cy="626241"/>
          </a:xfrm>
        </p:spPr>
        <p:txBody>
          <a:bodyPr>
            <a:normAutofit/>
          </a:bodyPr>
          <a:lstStyle/>
          <a:p>
            <a:r>
              <a:rPr lang="en-US" altLang="ko-KR" sz="1800" b="1" dirty="0">
                <a:solidFill>
                  <a:schemeClr val="tx1"/>
                </a:solidFill>
              </a:rPr>
              <a:t>&lt;</a:t>
            </a:r>
            <a:r>
              <a:rPr lang="ko-KR" altLang="en-US" sz="1800" b="1" dirty="0">
                <a:solidFill>
                  <a:schemeClr val="tx1"/>
                </a:solidFill>
              </a:rPr>
              <a:t>참조변수를 이용한 </a:t>
            </a:r>
            <a:r>
              <a:rPr lang="ko-KR" altLang="en-US" sz="1800" b="1" dirty="0" err="1">
                <a:solidFill>
                  <a:schemeClr val="tx1"/>
                </a:solidFill>
              </a:rPr>
              <a:t>참조값</a:t>
            </a:r>
            <a:r>
              <a:rPr lang="ko-KR" altLang="en-US" sz="1800" b="1" dirty="0">
                <a:solidFill>
                  <a:schemeClr val="tx1"/>
                </a:solidFill>
              </a:rPr>
              <a:t> 확인 코드</a:t>
            </a:r>
            <a:r>
              <a:rPr lang="en-US" altLang="ko-KR" sz="1800" b="1" dirty="0">
                <a:solidFill>
                  <a:schemeClr val="tx1"/>
                </a:solidFill>
              </a:rPr>
              <a:t>&gt;</a:t>
            </a:r>
            <a:endParaRPr lang="ko-KR" altLang="en-US" sz="18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B432F6-42C8-43C6-A7B6-CB09D63F6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072" y="1625291"/>
            <a:ext cx="6729274" cy="45631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F624A53-A16B-416A-AFDA-FCB21DE9CE36}"/>
              </a:ext>
            </a:extLst>
          </p:cNvPr>
          <p:cNvSpPr/>
          <p:nvPr/>
        </p:nvSpPr>
        <p:spPr>
          <a:xfrm>
            <a:off x="3561224" y="2907710"/>
            <a:ext cx="779957" cy="361730"/>
          </a:xfrm>
          <a:prstGeom prst="rect">
            <a:avLst/>
          </a:prstGeom>
          <a:noFill/>
          <a:ln w="44450"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래픽 5" descr="시계 방향으로 굽은 줄 화살표">
            <a:extLst>
              <a:ext uri="{FF2B5EF4-FFF2-40B4-BE49-F238E27FC236}">
                <a16:creationId xmlns:a16="http://schemas.microsoft.com/office/drawing/2014/main" id="{D1F5EA43-35E1-47B4-8D7A-ACC257D86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419842" flipV="1">
            <a:off x="2260740" y="2108348"/>
            <a:ext cx="1105924" cy="1593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818044-6213-4C40-B966-6C9E127BDA4C}"/>
              </a:ext>
            </a:extLst>
          </p:cNvPr>
          <p:cNvSpPr txBox="1"/>
          <p:nvPr/>
        </p:nvSpPr>
        <p:spPr>
          <a:xfrm>
            <a:off x="155726" y="2586791"/>
            <a:ext cx="2863284" cy="1673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B0F0"/>
                </a:solidFill>
              </a:rPr>
              <a:t>객체형</a:t>
            </a:r>
            <a:r>
              <a:rPr lang="en-US" altLang="ko-KR" sz="1400" b="1" dirty="0">
                <a:solidFill>
                  <a:srgbClr val="00B0F0"/>
                </a:solidFill>
              </a:rPr>
              <a:t>(=</a:t>
            </a:r>
            <a:r>
              <a:rPr lang="ko-KR" altLang="en-US" sz="1400" b="1" dirty="0">
                <a:solidFill>
                  <a:srgbClr val="00B0F0"/>
                </a:solidFill>
              </a:rPr>
              <a:t>객체 타입</a:t>
            </a:r>
            <a:r>
              <a:rPr lang="en-US" altLang="ko-KR" sz="1400" b="1" dirty="0">
                <a:solidFill>
                  <a:srgbClr val="00B0F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B0F0"/>
                </a:solidFill>
              </a:rPr>
              <a:t>객체 안에서는 </a:t>
            </a:r>
            <a:endParaRPr lang="en-US" altLang="ko-KR" sz="1400" b="1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B0F0"/>
                </a:solidFill>
              </a:rPr>
              <a:t>메서드 속성을 정의할 수 있고</a:t>
            </a:r>
            <a:endParaRPr lang="en-US" altLang="ko-KR" sz="1400" b="1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B0F0"/>
                </a:solidFill>
              </a:rPr>
              <a:t>객체는 반드시 생성해서 사용한다</a:t>
            </a:r>
            <a:r>
              <a:rPr lang="en-US" altLang="ko-KR" sz="1400" b="1" dirty="0">
                <a:solidFill>
                  <a:srgbClr val="00B0F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400" b="1" dirty="0">
                <a:solidFill>
                  <a:srgbClr val="00B0F0"/>
                </a:solidFill>
              </a:rPr>
              <a:t>참조 자료형</a:t>
            </a:r>
            <a:endParaRPr lang="en-US" altLang="ko-KR" sz="1400" b="1" dirty="0">
              <a:solidFill>
                <a:srgbClr val="00B0F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5336665-BF83-4059-8C33-2BC5EB577568}"/>
              </a:ext>
            </a:extLst>
          </p:cNvPr>
          <p:cNvSpPr/>
          <p:nvPr/>
        </p:nvSpPr>
        <p:spPr>
          <a:xfrm>
            <a:off x="4361955" y="2845172"/>
            <a:ext cx="789730" cy="49097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490C75-5F42-449A-A2E5-584869103F00}"/>
              </a:ext>
            </a:extLst>
          </p:cNvPr>
          <p:cNvSpPr txBox="1"/>
          <p:nvPr/>
        </p:nvSpPr>
        <p:spPr>
          <a:xfrm>
            <a:off x="7022918" y="2079694"/>
            <a:ext cx="2710999" cy="659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0B050"/>
                </a:solidFill>
              </a:rPr>
              <a:t>참조 자료형 옆에 있는 변수라 해서</a:t>
            </a:r>
            <a:endParaRPr lang="en-US" altLang="ko-KR" sz="1300" b="1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0B050"/>
                </a:solidFill>
              </a:rPr>
              <a:t>참조 변수</a:t>
            </a:r>
            <a:endParaRPr lang="en-US" altLang="ko-KR" sz="1300" b="1" dirty="0">
              <a:solidFill>
                <a:srgbClr val="00B050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C3938FB-EE86-4273-B464-E08DEA3B096D}"/>
              </a:ext>
            </a:extLst>
          </p:cNvPr>
          <p:cNvCxnSpPr>
            <a:cxnSpLocks/>
          </p:cNvCxnSpPr>
          <p:nvPr/>
        </p:nvCxnSpPr>
        <p:spPr>
          <a:xfrm flipV="1">
            <a:off x="5085771" y="2441763"/>
            <a:ext cx="3148223" cy="414328"/>
          </a:xfrm>
          <a:prstGeom prst="bentConnector2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7EFDF5F-809D-11BC-236D-DEC6CED37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4123" y="3155859"/>
            <a:ext cx="2448989" cy="14248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361591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5-4. </a:t>
            </a:r>
            <a:r>
              <a:rPr lang="ko-KR" altLang="en-US" sz="3600" dirty="0"/>
              <a:t>클래스와 인스턴스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967" y="1342239"/>
            <a:ext cx="5125967" cy="2086762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인스턴스와 </a:t>
            </a:r>
            <a:r>
              <a:rPr lang="ko-KR" altLang="en-US" b="1" dirty="0" err="1">
                <a:solidFill>
                  <a:srgbClr val="0070C0"/>
                </a:solidFill>
              </a:rPr>
              <a:t>힙</a:t>
            </a:r>
            <a:r>
              <a:rPr lang="en-US" altLang="ko-KR" b="1" dirty="0">
                <a:solidFill>
                  <a:srgbClr val="0070C0"/>
                </a:solidFill>
              </a:rPr>
              <a:t>(heap)</a:t>
            </a:r>
            <a:r>
              <a:rPr lang="ko-KR" altLang="en-US" b="1" dirty="0">
                <a:solidFill>
                  <a:srgbClr val="0070C0"/>
                </a:solidFill>
              </a:rPr>
              <a:t> 메모리</a:t>
            </a:r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sz="1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ko-KR" altLang="en-US" sz="1600" dirty="0">
                <a:solidFill>
                  <a:schemeClr val="tx1"/>
                </a:solidFill>
              </a:rPr>
              <a:t>하나의 클래스 코드로부터 여러 개의 인스턴스를 생성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ko-KR" altLang="en-US" sz="1600" dirty="0">
                <a:solidFill>
                  <a:schemeClr val="tx1"/>
                </a:solidFill>
              </a:rPr>
              <a:t>인스턴스는 </a:t>
            </a:r>
            <a:r>
              <a:rPr lang="ko-KR" altLang="en-US" sz="1600" dirty="0" err="1">
                <a:solidFill>
                  <a:schemeClr val="tx1"/>
                </a:solidFill>
              </a:rPr>
              <a:t>힙</a:t>
            </a:r>
            <a:r>
              <a:rPr lang="ko-KR" altLang="en-US" sz="1600" dirty="0">
                <a:solidFill>
                  <a:schemeClr val="tx1"/>
                </a:solidFill>
              </a:rPr>
              <a:t> 메모리에 생성됨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ko-KR" altLang="en-US" sz="1600" dirty="0">
                <a:solidFill>
                  <a:schemeClr val="tx1"/>
                </a:solidFill>
              </a:rPr>
              <a:t>각각의 인스턴스는 다른 메모리에 다른 값을 가짐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C95BB3-9C66-4DF3-AC5E-92397B042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86" y="3094447"/>
            <a:ext cx="5818426" cy="3215348"/>
          </a:xfrm>
          <a:prstGeom prst="rect">
            <a:avLst/>
          </a:prstGeom>
        </p:spPr>
      </p:pic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50550C56-C2BD-4B87-A675-829FE3D4F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954874"/>
              </p:ext>
            </p:extLst>
          </p:nvPr>
        </p:nvGraphicFramePr>
        <p:xfrm>
          <a:off x="6804191" y="1243230"/>
          <a:ext cx="4807451" cy="4968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7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092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힙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메모리란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?</a:t>
                      </a:r>
                      <a:endParaRPr sz="16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11430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383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0618">
                <a:tc>
                  <a:txBody>
                    <a:bodyPr/>
                    <a:lstStyle/>
                    <a:p>
                      <a:pPr marL="92075" marR="188595" algn="just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lang="ko-KR" altLang="en-US" sz="15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힙은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프로그램에서 사용하는 동적 메모리 공간을 말한다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. 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일반적으로 프로그램은 스택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, </a:t>
                      </a:r>
                      <a:r>
                        <a:rPr lang="ko-KR" altLang="en-US" sz="15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힙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, 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데이터 이렇게 세 영역을 사용하는데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, 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객체가 생성될 때 사용하는 공간이 </a:t>
                      </a:r>
                      <a:r>
                        <a:rPr lang="ko-KR" altLang="en-US" sz="15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힙이다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. </a:t>
                      </a:r>
                    </a:p>
                    <a:p>
                      <a:pPr marL="92075" marR="188595" algn="just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endParaRPr lang="en-US" altLang="ko-KR" sz="15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  <a:p>
                      <a:pPr marL="92075" marR="188595" algn="just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스택은 함수가 호출되면 지역변수가 쌓이나 함수가 끝나면 없어진다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.</a:t>
                      </a:r>
                    </a:p>
                    <a:p>
                      <a:pPr marL="92075" marR="188595" algn="just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endParaRPr lang="en-US" altLang="ko-KR" sz="15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  <a:p>
                      <a:pPr marL="92075" marR="188595" algn="just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lang="ko-KR" altLang="en-US" sz="15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힙은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동적으로 할당되며 사용이 끝나면 메모리를 해제해 주어야 한다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. </a:t>
                      </a:r>
                      <a:r>
                        <a:rPr lang="ko-KR" altLang="en-US" sz="15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힙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메모리는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new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라는 키워드에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의해 생성된다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. 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자바에서는 </a:t>
                      </a:r>
                      <a:r>
                        <a:rPr lang="ko-KR" altLang="en-US" sz="15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가비지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ko-KR" altLang="en-US" sz="15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컬렉터가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자동으로 메모리를 해체해 준다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.</a:t>
                      </a:r>
                    </a:p>
                    <a:p>
                      <a:pPr marL="92075" marR="188595" algn="just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endParaRPr lang="en-US" sz="15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  <a:p>
                      <a:pPr marL="92075" marR="188595" algn="just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메서드는 변수가 아니기 때문에 명령어 집합이기 때문에 </a:t>
                      </a:r>
                      <a:r>
                        <a:rPr lang="ko-KR" altLang="en-US" sz="15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힙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메모리에 잡히지 않는다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.</a:t>
                      </a:r>
                      <a:endParaRPr sz="15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14033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5D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313BC54-99D7-41FD-B501-3C97894E90C3}"/>
              </a:ext>
            </a:extLst>
          </p:cNvPr>
          <p:cNvSpPr txBox="1"/>
          <p:nvPr/>
        </p:nvSpPr>
        <p:spPr>
          <a:xfrm>
            <a:off x="4447713" y="4092605"/>
            <a:ext cx="668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id</a:t>
            </a:r>
          </a:p>
          <a:p>
            <a:r>
              <a:rPr lang="en-US" altLang="ko-KR" sz="1200" dirty="0"/>
              <a:t>name</a:t>
            </a:r>
          </a:p>
          <a:p>
            <a:r>
              <a:rPr lang="en-US" altLang="ko-KR" sz="1200" dirty="0"/>
              <a:t>grade</a:t>
            </a:r>
          </a:p>
          <a:p>
            <a:r>
              <a:rPr lang="en-US" altLang="ko-KR" sz="1200" dirty="0"/>
              <a:t>address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32AE0-827B-4C7C-9298-BDCE134513A2}"/>
              </a:ext>
            </a:extLst>
          </p:cNvPr>
          <p:cNvSpPr txBox="1"/>
          <p:nvPr/>
        </p:nvSpPr>
        <p:spPr>
          <a:xfrm>
            <a:off x="4449191" y="5061755"/>
            <a:ext cx="668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id</a:t>
            </a:r>
          </a:p>
          <a:p>
            <a:r>
              <a:rPr lang="en-US" altLang="ko-KR" sz="1200" dirty="0"/>
              <a:t>name</a:t>
            </a:r>
          </a:p>
          <a:p>
            <a:r>
              <a:rPr lang="en-US" altLang="ko-KR" sz="1200" dirty="0"/>
              <a:t>grade</a:t>
            </a:r>
          </a:p>
          <a:p>
            <a:r>
              <a:rPr lang="en-US" altLang="ko-KR" sz="1200" dirty="0"/>
              <a:t>address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00963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49425" y="1527111"/>
            <a:ext cx="150304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맑은 고딕"/>
                <a:cs typeface="맑은 고딕"/>
              </a:rPr>
              <a:t>4)</a:t>
            </a:r>
            <a:r>
              <a:rPr sz="1400" spc="-55" dirty="0">
                <a:latin typeface="맑은 고딕"/>
                <a:cs typeface="맑은 고딕"/>
              </a:rPr>
              <a:t> </a:t>
            </a:r>
            <a:r>
              <a:rPr sz="1400" spc="5" dirty="0">
                <a:latin typeface="맑은 고딕"/>
                <a:cs typeface="맑은 고딕"/>
              </a:rPr>
              <a:t>jdk</a:t>
            </a:r>
            <a:r>
              <a:rPr sz="1400" spc="-35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경로를</a:t>
            </a:r>
            <a:r>
              <a:rPr sz="1400" spc="-65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복사</a:t>
            </a:r>
            <a:endParaRPr sz="1400">
              <a:latin typeface="맑은 고딕"/>
              <a:cs typeface="맑은 고딕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067" y="2284479"/>
            <a:ext cx="4220007" cy="39353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94984" y="1494743"/>
            <a:ext cx="3218815" cy="82867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200" spc="5" dirty="0">
                <a:latin typeface="맑은 고딕"/>
                <a:cs typeface="맑은 고딕"/>
              </a:rPr>
              <a:t>5)</a:t>
            </a:r>
            <a:r>
              <a:rPr sz="1200" spc="-5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환경</a:t>
            </a:r>
            <a:r>
              <a:rPr sz="1200" spc="2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변수</a:t>
            </a:r>
            <a:r>
              <a:rPr sz="1200" spc="2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→</a:t>
            </a:r>
            <a:r>
              <a:rPr sz="1200" spc="-7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새로</a:t>
            </a:r>
            <a:r>
              <a:rPr sz="1200" spc="2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만들기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→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새</a:t>
            </a:r>
            <a:r>
              <a:rPr sz="1200" spc="-5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사용자</a:t>
            </a:r>
            <a:r>
              <a:rPr sz="1200" spc="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변수</a:t>
            </a:r>
            <a:endParaRPr sz="1200" dirty="0">
              <a:latin typeface="맑은 고딕"/>
              <a:cs typeface="맑은 고딕"/>
            </a:endParaRPr>
          </a:p>
          <a:p>
            <a:pPr marL="1299210">
              <a:lnSpc>
                <a:spcPct val="100000"/>
              </a:lnSpc>
              <a:spcBef>
                <a:spcPts val="459"/>
              </a:spcBef>
            </a:pPr>
            <a:r>
              <a:rPr sz="1100" spc="35" dirty="0">
                <a:solidFill>
                  <a:srgbClr val="FF0000"/>
                </a:solidFill>
                <a:latin typeface="맑은 고딕"/>
                <a:cs typeface="맑은 고딕"/>
              </a:rPr>
              <a:t>(</a:t>
            </a:r>
            <a:r>
              <a:rPr sz="1100" spc="25" dirty="0">
                <a:solidFill>
                  <a:srgbClr val="FF0000"/>
                </a:solidFill>
                <a:latin typeface="맑은 고딕"/>
                <a:cs typeface="맑은 고딕"/>
              </a:rPr>
              <a:t>변수</a:t>
            </a:r>
            <a:r>
              <a:rPr sz="1100" spc="-90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100" spc="20" dirty="0">
                <a:solidFill>
                  <a:srgbClr val="FF0000"/>
                </a:solidFill>
                <a:latin typeface="맑은 고딕"/>
                <a:cs typeface="맑은 고딕"/>
              </a:rPr>
              <a:t>이름</a:t>
            </a:r>
            <a:r>
              <a:rPr sz="1100" spc="25" dirty="0">
                <a:solidFill>
                  <a:srgbClr val="FF0000"/>
                </a:solidFill>
                <a:latin typeface="맑은 고딕"/>
                <a:cs typeface="맑은 고딕"/>
              </a:rPr>
              <a:t>은</a:t>
            </a:r>
            <a:r>
              <a:rPr sz="1100" spc="-90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100" spc="20" dirty="0">
                <a:solidFill>
                  <a:srgbClr val="FF0000"/>
                </a:solidFill>
                <a:latin typeface="맑은 고딕"/>
                <a:cs typeface="맑은 고딕"/>
              </a:rPr>
              <a:t>대문자</a:t>
            </a:r>
            <a:r>
              <a:rPr sz="1100" spc="25" dirty="0">
                <a:solidFill>
                  <a:srgbClr val="FF0000"/>
                </a:solidFill>
                <a:latin typeface="맑은 고딕"/>
                <a:cs typeface="맑은 고딕"/>
              </a:rPr>
              <a:t>로</a:t>
            </a:r>
            <a:r>
              <a:rPr sz="1100" spc="-20" dirty="0">
                <a:solidFill>
                  <a:srgbClr val="FF0000"/>
                </a:solidFill>
                <a:latin typeface="맑은 고딕"/>
                <a:cs typeface="맑은 고딕"/>
              </a:rPr>
              <a:t>!!!)</a:t>
            </a:r>
            <a:endParaRPr sz="1100" dirty="0">
              <a:latin typeface="맑은 고딕"/>
              <a:cs typeface="맑은 고딕"/>
            </a:endParaRPr>
          </a:p>
          <a:p>
            <a:pPr marL="1337310">
              <a:lnSpc>
                <a:spcPts val="1300"/>
              </a:lnSpc>
              <a:spcBef>
                <a:spcPts val="35"/>
              </a:spcBef>
            </a:pPr>
            <a:r>
              <a:rPr sz="1100" spc="25" dirty="0">
                <a:latin typeface="맑은 고딕"/>
                <a:cs typeface="맑은 고딕"/>
              </a:rPr>
              <a:t>변수</a:t>
            </a:r>
            <a:r>
              <a:rPr sz="1100" spc="-85" dirty="0">
                <a:latin typeface="맑은 고딕"/>
                <a:cs typeface="맑은 고딕"/>
              </a:rPr>
              <a:t> </a:t>
            </a:r>
            <a:r>
              <a:rPr sz="1100" spc="15" dirty="0">
                <a:latin typeface="맑은 고딕"/>
                <a:cs typeface="맑은 고딕"/>
              </a:rPr>
              <a:t>이름:</a:t>
            </a:r>
            <a:r>
              <a:rPr sz="1100" spc="-35" dirty="0">
                <a:latin typeface="맑은 고딕"/>
                <a:cs typeface="맑은 고딕"/>
              </a:rPr>
              <a:t> </a:t>
            </a:r>
            <a:r>
              <a:rPr sz="1100" spc="-30" dirty="0">
                <a:latin typeface="맑은 고딕"/>
                <a:cs typeface="맑은 고딕"/>
              </a:rPr>
              <a:t>J</a:t>
            </a:r>
            <a:r>
              <a:rPr sz="1100" spc="20" dirty="0">
                <a:latin typeface="맑은 고딕"/>
                <a:cs typeface="맑은 고딕"/>
              </a:rPr>
              <a:t>A</a:t>
            </a:r>
            <a:r>
              <a:rPr sz="1100" spc="50" dirty="0">
                <a:latin typeface="맑은 고딕"/>
                <a:cs typeface="맑은 고딕"/>
              </a:rPr>
              <a:t>V</a:t>
            </a:r>
            <a:r>
              <a:rPr sz="1100" spc="20" dirty="0">
                <a:latin typeface="맑은 고딕"/>
                <a:cs typeface="맑은 고딕"/>
              </a:rPr>
              <a:t>A</a:t>
            </a:r>
            <a:r>
              <a:rPr sz="1100" spc="-20" dirty="0">
                <a:latin typeface="맑은 고딕"/>
                <a:cs typeface="맑은 고딕"/>
              </a:rPr>
              <a:t>_</a:t>
            </a:r>
            <a:r>
              <a:rPr sz="1100" spc="20" dirty="0">
                <a:latin typeface="맑은 고딕"/>
                <a:cs typeface="맑은 고딕"/>
              </a:rPr>
              <a:t>H</a:t>
            </a:r>
            <a:r>
              <a:rPr sz="1100" spc="40" dirty="0">
                <a:latin typeface="맑은 고딕"/>
                <a:cs typeface="맑은 고딕"/>
              </a:rPr>
              <a:t>O</a:t>
            </a:r>
            <a:r>
              <a:rPr sz="1100" spc="35" dirty="0">
                <a:latin typeface="맑은 고딕"/>
                <a:cs typeface="맑은 고딕"/>
              </a:rPr>
              <a:t>M</a:t>
            </a:r>
            <a:r>
              <a:rPr sz="1100" spc="10" dirty="0">
                <a:latin typeface="맑은 고딕"/>
                <a:cs typeface="맑은 고딕"/>
              </a:rPr>
              <a:t>E</a:t>
            </a:r>
            <a:endParaRPr sz="1100" dirty="0">
              <a:latin typeface="맑은 고딕"/>
              <a:cs typeface="맑은 고딕"/>
            </a:endParaRPr>
          </a:p>
          <a:p>
            <a:pPr marL="1080135">
              <a:lnSpc>
                <a:spcPts val="1295"/>
              </a:lnSpc>
            </a:pPr>
            <a:r>
              <a:rPr sz="1100" spc="20" dirty="0">
                <a:latin typeface="맑은 고딕"/>
                <a:cs typeface="맑은 고딕"/>
              </a:rPr>
              <a:t>변</a:t>
            </a:r>
            <a:r>
              <a:rPr sz="1100" spc="25" dirty="0">
                <a:latin typeface="맑은 고딕"/>
                <a:cs typeface="맑은 고딕"/>
              </a:rPr>
              <a:t>수</a:t>
            </a:r>
            <a:r>
              <a:rPr sz="1100" spc="-90" dirty="0">
                <a:latin typeface="맑은 고딕"/>
                <a:cs typeface="맑은 고딕"/>
              </a:rPr>
              <a:t> </a:t>
            </a:r>
            <a:r>
              <a:rPr sz="1100" spc="15" dirty="0">
                <a:latin typeface="맑은 고딕"/>
                <a:cs typeface="맑은 고딕"/>
              </a:rPr>
              <a:t>값:</a:t>
            </a:r>
            <a:r>
              <a:rPr sz="1100" spc="-35" dirty="0">
                <a:latin typeface="맑은 고딕"/>
                <a:cs typeface="맑은 고딕"/>
              </a:rPr>
              <a:t> </a:t>
            </a:r>
            <a:r>
              <a:rPr sz="1100" spc="20" dirty="0">
                <a:latin typeface="맑은 고딕"/>
                <a:cs typeface="맑은 고딕"/>
              </a:rPr>
              <a:t>복사해</a:t>
            </a:r>
            <a:r>
              <a:rPr sz="1100" spc="25" dirty="0">
                <a:latin typeface="맑은 고딕"/>
                <a:cs typeface="맑은 고딕"/>
              </a:rPr>
              <a:t>둔</a:t>
            </a:r>
            <a:r>
              <a:rPr sz="1100" spc="-90" dirty="0">
                <a:latin typeface="맑은 고딕"/>
                <a:cs typeface="맑은 고딕"/>
              </a:rPr>
              <a:t> </a:t>
            </a:r>
            <a:r>
              <a:rPr sz="1100" spc="25" dirty="0">
                <a:latin typeface="맑은 고딕"/>
                <a:cs typeface="맑은 고딕"/>
              </a:rPr>
              <a:t>j</a:t>
            </a:r>
            <a:r>
              <a:rPr sz="1100" spc="10" dirty="0">
                <a:latin typeface="맑은 고딕"/>
                <a:cs typeface="맑은 고딕"/>
              </a:rPr>
              <a:t>dk</a:t>
            </a:r>
            <a:r>
              <a:rPr sz="1100" spc="-55" dirty="0">
                <a:latin typeface="맑은 고딕"/>
                <a:cs typeface="맑은 고딕"/>
              </a:rPr>
              <a:t> </a:t>
            </a:r>
            <a:r>
              <a:rPr sz="1100" spc="20" dirty="0">
                <a:latin typeface="맑은 고딕"/>
                <a:cs typeface="맑은 고딕"/>
              </a:rPr>
              <a:t>경</a:t>
            </a:r>
            <a:r>
              <a:rPr sz="1100" spc="25" dirty="0">
                <a:latin typeface="맑은 고딕"/>
                <a:cs typeface="맑은 고딕"/>
              </a:rPr>
              <a:t>로</a:t>
            </a:r>
            <a:r>
              <a:rPr sz="1100" spc="-15" dirty="0">
                <a:latin typeface="맑은 고딕"/>
                <a:cs typeface="맑은 고딕"/>
              </a:rPr>
              <a:t> </a:t>
            </a:r>
            <a:r>
              <a:rPr sz="1100" spc="20" dirty="0">
                <a:latin typeface="맑은 고딕"/>
                <a:cs typeface="맑은 고딕"/>
              </a:rPr>
              <a:t>확인</a:t>
            </a:r>
            <a:endParaRPr sz="1100" dirty="0">
              <a:latin typeface="맑은 고딕"/>
              <a:cs typeface="맑은 고딕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438775" y="2390775"/>
            <a:ext cx="5705475" cy="3619500"/>
            <a:chOff x="5438775" y="2390775"/>
            <a:chExt cx="5705475" cy="36195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8775" y="2390775"/>
              <a:ext cx="5705475" cy="36195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48400" y="4724400"/>
              <a:ext cx="1085850" cy="285750"/>
            </a:xfrm>
            <a:custGeom>
              <a:avLst/>
              <a:gdLst/>
              <a:ahLst/>
              <a:cxnLst/>
              <a:rect l="l" t="t" r="r" b="b"/>
              <a:pathLst>
                <a:path w="1085850" h="285750">
                  <a:moveTo>
                    <a:pt x="0" y="285750"/>
                  </a:moveTo>
                  <a:lnTo>
                    <a:pt x="1085850" y="285750"/>
                  </a:lnTo>
                  <a:lnTo>
                    <a:pt x="1085850" y="0"/>
                  </a:lnTo>
                  <a:lnTo>
                    <a:pt x="0" y="0"/>
                  </a:lnTo>
                  <a:lnTo>
                    <a:pt x="0" y="285750"/>
                  </a:lnTo>
                  <a:close/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2">
            <a:extLst>
              <a:ext uri="{FF2B5EF4-FFF2-40B4-BE49-F238E27FC236}">
                <a16:creationId xmlns:a16="http://schemas.microsoft.com/office/drawing/2014/main" id="{2B117F26-C2A4-24ED-2C93-F1B5478A19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13032"/>
            <a:ext cx="10058400" cy="811931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spc="-55" dirty="0">
                <a:latin typeface="Calibri Light"/>
                <a:cs typeface="Calibri Light"/>
              </a:rPr>
              <a:t>-</a:t>
            </a:r>
            <a:r>
              <a:rPr lang="en-US" altLang="ko-KR" sz="3600" b="0" spc="-55" dirty="0">
                <a:latin typeface="Calibri Light"/>
                <a:cs typeface="Calibri Light"/>
              </a:rPr>
              <a:t>2</a:t>
            </a:r>
            <a:r>
              <a:rPr sz="3600" b="0" dirty="0">
                <a:latin typeface="Calibri Light"/>
                <a:cs typeface="Calibri Light"/>
              </a:rPr>
              <a:t>.</a:t>
            </a:r>
            <a:r>
              <a:rPr sz="3600" b="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자바 개발 환경 설치하기</a:t>
            </a:r>
            <a:r>
              <a:rPr dirty="0"/>
              <a:t>	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5-4. </a:t>
            </a:r>
            <a:r>
              <a:rPr lang="ko-KR" altLang="en-US" sz="3600" dirty="0"/>
              <a:t>클래스와 인스턴스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5837"/>
            <a:ext cx="10058400" cy="4974019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chemeClr val="tx1"/>
                </a:solidFill>
              </a:rPr>
              <a:t>클래스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인스턴스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참조변수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</a:rPr>
              <a:t>참조값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D2C850-6D02-4588-90A6-C8F5CD673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12" y="1927394"/>
            <a:ext cx="6608538" cy="41270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8D860C-22AE-4341-A872-FCF50652E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558" y="4545875"/>
            <a:ext cx="3419475" cy="1552575"/>
          </a:xfrm>
          <a:prstGeom prst="rect">
            <a:avLst/>
          </a:prstGeom>
        </p:spPr>
      </p:pic>
      <p:pic>
        <p:nvPicPr>
          <p:cNvPr id="7" name="그래픽 6" descr="조금 굽은 줄 화살표">
            <a:extLst>
              <a:ext uri="{FF2B5EF4-FFF2-40B4-BE49-F238E27FC236}">
                <a16:creationId xmlns:a16="http://schemas.microsoft.com/office/drawing/2014/main" id="{E7C16DE2-F394-4713-838B-E28CF53D2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3549" y="5432469"/>
            <a:ext cx="2141536" cy="9144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FBD9DB0-B470-4C5F-8C3F-1C30C8D296CC}"/>
              </a:ext>
            </a:extLst>
          </p:cNvPr>
          <p:cNvSpPr/>
          <p:nvPr/>
        </p:nvSpPr>
        <p:spPr>
          <a:xfrm>
            <a:off x="8107329" y="5186799"/>
            <a:ext cx="2478510" cy="95677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641367-3B8E-42E1-BD92-C7E9D31A481D}"/>
              </a:ext>
            </a:extLst>
          </p:cNvPr>
          <p:cNvSpPr/>
          <p:nvPr/>
        </p:nvSpPr>
        <p:spPr>
          <a:xfrm>
            <a:off x="5415379" y="5866810"/>
            <a:ext cx="5504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9008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5-5. </a:t>
            </a:r>
            <a:r>
              <a:rPr lang="ko-KR" altLang="en-US" sz="3600" dirty="0"/>
              <a:t>생성자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17739"/>
            <a:ext cx="10058400" cy="512567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생성자</a:t>
            </a:r>
            <a:r>
              <a:rPr lang="en-US" altLang="ko-KR" b="1" dirty="0">
                <a:solidFill>
                  <a:srgbClr val="0070C0"/>
                </a:solidFill>
              </a:rPr>
              <a:t>(constructor)</a:t>
            </a:r>
            <a:r>
              <a:rPr lang="ko-KR" altLang="en-US" b="1" dirty="0">
                <a:solidFill>
                  <a:srgbClr val="0070C0"/>
                </a:solidFill>
              </a:rPr>
              <a:t>란</a:t>
            </a:r>
            <a:r>
              <a:rPr lang="en-US" altLang="ko-KR" b="1" dirty="0">
                <a:solidFill>
                  <a:srgbClr val="0070C0"/>
                </a:solidFill>
              </a:rPr>
              <a:t>?</a:t>
            </a:r>
          </a:p>
          <a:p>
            <a:r>
              <a:rPr lang="ko-KR" altLang="en-US" sz="1800" dirty="0">
                <a:solidFill>
                  <a:schemeClr val="tx1"/>
                </a:solidFill>
              </a:rPr>
              <a:t>인스턴스 생성 시 </a:t>
            </a:r>
            <a:r>
              <a:rPr lang="en-US" altLang="ko-KR" sz="1800" dirty="0">
                <a:solidFill>
                  <a:schemeClr val="tx1"/>
                </a:solidFill>
              </a:rPr>
              <a:t>new </a:t>
            </a:r>
            <a:r>
              <a:rPr lang="ko-KR" altLang="en-US" sz="1800" dirty="0">
                <a:solidFill>
                  <a:schemeClr val="tx1"/>
                </a:solidFill>
              </a:rPr>
              <a:t>키워드와 함께 사용했던 생성자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99FD52-FC50-42FC-975A-BCE67153F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37622"/>
            <a:ext cx="5790082" cy="3987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83BD7-3A20-471F-9418-8E35237E7D59}"/>
              </a:ext>
            </a:extLst>
          </p:cNvPr>
          <p:cNvSpPr txBox="1"/>
          <p:nvPr/>
        </p:nvSpPr>
        <p:spPr>
          <a:xfrm>
            <a:off x="6176697" y="3056139"/>
            <a:ext cx="46618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B050"/>
                </a:solidFill>
              </a:rPr>
              <a:t>디폴트 생성자 </a:t>
            </a:r>
            <a:r>
              <a:rPr lang="en-US" altLang="ko-KR" sz="2000" b="1" dirty="0">
                <a:solidFill>
                  <a:srgbClr val="00B050"/>
                </a:solidFill>
              </a:rPr>
              <a:t>:</a:t>
            </a:r>
          </a:p>
          <a:p>
            <a:r>
              <a:rPr lang="ko-KR" altLang="en-US" dirty="0">
                <a:solidFill>
                  <a:srgbClr val="00B050"/>
                </a:solidFill>
              </a:rPr>
              <a:t>생성자에 매개변수가 없고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구현 코드도 없음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ko-KR" altLang="en-US" dirty="0">
                <a:solidFill>
                  <a:srgbClr val="00B050"/>
                </a:solidFill>
              </a:rPr>
              <a:t>클래스 이름과 동일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44F257B-B087-4541-9DD6-2101B3BA3D2A}"/>
              </a:ext>
            </a:extLst>
          </p:cNvPr>
          <p:cNvSpPr/>
          <p:nvPr/>
        </p:nvSpPr>
        <p:spPr>
          <a:xfrm>
            <a:off x="2291694" y="2734322"/>
            <a:ext cx="829178" cy="53488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래픽 7" descr="시계 방향으로 굽은 줄 화살표">
            <a:extLst>
              <a:ext uri="{FF2B5EF4-FFF2-40B4-BE49-F238E27FC236}">
                <a16:creationId xmlns:a16="http://schemas.microsoft.com/office/drawing/2014/main" id="{8C106D8B-FD73-4230-97C5-4422C4577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817870">
            <a:off x="4273146" y="1719696"/>
            <a:ext cx="914400" cy="2994075"/>
          </a:xfrm>
          <a:prstGeom prst="rect">
            <a:avLst/>
          </a:prstGeom>
        </p:spPr>
      </p:pic>
      <p:pic>
        <p:nvPicPr>
          <p:cNvPr id="9" name="그래픽 8" descr="시계 방향으로 굽은 줄 화살표">
            <a:extLst>
              <a:ext uri="{FF2B5EF4-FFF2-40B4-BE49-F238E27FC236}">
                <a16:creationId xmlns:a16="http://schemas.microsoft.com/office/drawing/2014/main" id="{B2FA5580-5E45-4B42-B17D-2E89C5C49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574704" flipH="1">
            <a:off x="5927988" y="3521530"/>
            <a:ext cx="845352" cy="27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847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5-5. </a:t>
            </a:r>
            <a:r>
              <a:rPr lang="ko-KR" altLang="en-US" sz="3600" dirty="0"/>
              <a:t>생성자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18407"/>
            <a:ext cx="10058400" cy="512567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생성자 만들기</a:t>
            </a:r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sz="1600" b="1" dirty="0">
              <a:solidFill>
                <a:srgbClr val="0070C0"/>
              </a:solidFill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생성자 기본 문법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&lt;modifiers&gt;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&lt;</a:t>
            </a:r>
            <a:r>
              <a:rPr lang="en-US" altLang="ko-KR" sz="1800" dirty="0" err="1">
                <a:solidFill>
                  <a:schemeClr val="tx1"/>
                </a:solidFill>
              </a:rPr>
              <a:t>class_name</a:t>
            </a:r>
            <a:r>
              <a:rPr lang="en-US" altLang="ko-KR" sz="1800" dirty="0">
                <a:solidFill>
                  <a:schemeClr val="tx1"/>
                </a:solidFill>
              </a:rPr>
              <a:t>&gt;([&lt;</a:t>
            </a:r>
            <a:r>
              <a:rPr lang="en-US" altLang="ko-KR" sz="1800" dirty="0" err="1">
                <a:solidFill>
                  <a:schemeClr val="tx1"/>
                </a:solidFill>
              </a:rPr>
              <a:t>argument_list</a:t>
            </a:r>
            <a:r>
              <a:rPr lang="en-US" altLang="ko-KR" sz="1800" dirty="0">
                <a:solidFill>
                  <a:schemeClr val="tx1"/>
                </a:solidFill>
              </a:rPr>
              <a:t>&gt;])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      [&lt;statements&gt;]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}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- </a:t>
            </a:r>
            <a:r>
              <a:rPr lang="ko-KR" altLang="en-US" sz="1800" dirty="0">
                <a:solidFill>
                  <a:schemeClr val="tx1"/>
                </a:solidFill>
              </a:rPr>
              <a:t>생성자는 인스턴스를 초기화할 때의 명령어 집합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- </a:t>
            </a:r>
            <a:r>
              <a:rPr lang="ko-KR" altLang="en-US" sz="1800" dirty="0">
                <a:solidFill>
                  <a:schemeClr val="tx1"/>
                </a:solidFill>
              </a:rPr>
              <a:t>생성자의 이름은 그 클래스의 이름과 같음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- </a:t>
            </a:r>
            <a:r>
              <a:rPr lang="ko-KR" altLang="en-US" sz="1800" dirty="0">
                <a:solidFill>
                  <a:schemeClr val="tx1"/>
                </a:solidFill>
              </a:rPr>
              <a:t>생성자는 메소드가 아님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상속되지 않으며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 err="1">
                <a:solidFill>
                  <a:schemeClr val="tx1"/>
                </a:solidFill>
              </a:rPr>
              <a:t>리턴값은</a:t>
            </a:r>
            <a:r>
              <a:rPr lang="ko-KR" altLang="en-US" sz="1800" dirty="0">
                <a:solidFill>
                  <a:schemeClr val="tx1"/>
                </a:solidFill>
              </a:rPr>
              <a:t> 없음</a:t>
            </a:r>
            <a:endParaRPr lang="en-US" altLang="ko-KR" sz="1800" dirty="0">
              <a:solidFill>
                <a:schemeClr val="tx1"/>
              </a:solidFill>
            </a:endParaRPr>
          </a:p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B71B4-A977-1905-9E9F-531B48267788}"/>
              </a:ext>
            </a:extLst>
          </p:cNvPr>
          <p:cNvSpPr txBox="1"/>
          <p:nvPr/>
        </p:nvSpPr>
        <p:spPr>
          <a:xfrm>
            <a:off x="8149705" y="2706856"/>
            <a:ext cx="283197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modifiers : public,</a:t>
            </a:r>
            <a:r>
              <a:rPr lang="ko-KR" altLang="en-US" dirty="0"/>
              <a:t> </a:t>
            </a:r>
            <a:r>
              <a:rPr lang="en-US" altLang="ko-KR" dirty="0"/>
              <a:t>private</a:t>
            </a:r>
          </a:p>
          <a:p>
            <a:r>
              <a:rPr lang="en-US" altLang="ko-KR" dirty="0"/>
              <a:t>argument : </a:t>
            </a:r>
            <a:r>
              <a:rPr lang="ko-KR" altLang="en-US" dirty="0"/>
              <a:t>인자</a:t>
            </a:r>
          </a:p>
        </p:txBody>
      </p:sp>
    </p:spTree>
    <p:extLst>
      <p:ext uri="{BB962C8B-B14F-4D97-AF65-F5344CB8AC3E}">
        <p14:creationId xmlns:p14="http://schemas.microsoft.com/office/powerpoint/2010/main" val="352261711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5-5. </a:t>
            </a:r>
            <a:r>
              <a:rPr lang="ko-KR" altLang="en-US" sz="3600" dirty="0"/>
              <a:t>생성자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11" y="1577130"/>
            <a:ext cx="10443696" cy="4538445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디폴트 생성자 </a:t>
            </a:r>
            <a:r>
              <a:rPr lang="en-US" altLang="ko-KR" b="1" dirty="0">
                <a:solidFill>
                  <a:srgbClr val="0070C0"/>
                </a:solidFill>
              </a:rPr>
              <a:t>(default constructor)</a:t>
            </a:r>
          </a:p>
          <a:p>
            <a:endParaRPr lang="en-US" altLang="ko-KR" sz="1600" b="1" dirty="0">
              <a:solidFill>
                <a:srgbClr val="0070C0"/>
              </a:solidFill>
            </a:endParaRPr>
          </a:p>
          <a:p>
            <a:r>
              <a:rPr lang="en-US" altLang="ko-KR" sz="1700" dirty="0">
                <a:solidFill>
                  <a:schemeClr val="tx1"/>
                </a:solidFill>
              </a:rPr>
              <a:t>- </a:t>
            </a:r>
            <a:r>
              <a:rPr lang="ko-KR" altLang="en-US" sz="1700" dirty="0">
                <a:solidFill>
                  <a:schemeClr val="tx1"/>
                </a:solidFill>
              </a:rPr>
              <a:t>하나의 클래스에는 반드시 적어도 하나 이상의 </a:t>
            </a:r>
            <a:r>
              <a:rPr lang="en-US" altLang="ko-KR" sz="1700" dirty="0">
                <a:solidFill>
                  <a:schemeClr val="tx1"/>
                </a:solidFill>
              </a:rPr>
              <a:t>constructor</a:t>
            </a:r>
            <a:r>
              <a:rPr lang="ko-KR" altLang="en-US" sz="1700" dirty="0">
                <a:solidFill>
                  <a:schemeClr val="tx1"/>
                </a:solidFill>
              </a:rPr>
              <a:t>가 존재</a:t>
            </a:r>
            <a:endParaRPr lang="en-US" altLang="ko-KR" sz="1700" dirty="0">
              <a:solidFill>
                <a:schemeClr val="tx1"/>
              </a:solidFill>
            </a:endParaRPr>
          </a:p>
          <a:p>
            <a:endParaRPr lang="en-US" altLang="ko-KR" sz="1700" dirty="0">
              <a:solidFill>
                <a:schemeClr val="tx1"/>
              </a:solidFill>
            </a:endParaRPr>
          </a:p>
          <a:p>
            <a:r>
              <a:rPr lang="en-US" altLang="ko-KR" sz="1700" dirty="0">
                <a:solidFill>
                  <a:schemeClr val="tx1"/>
                </a:solidFill>
              </a:rPr>
              <a:t>- </a:t>
            </a:r>
            <a:r>
              <a:rPr lang="ko-KR" altLang="en-US" sz="1700" dirty="0">
                <a:solidFill>
                  <a:schemeClr val="tx1"/>
                </a:solidFill>
              </a:rPr>
              <a:t>프로그래머가 </a:t>
            </a:r>
            <a:r>
              <a:rPr lang="en-US" altLang="ko-KR" sz="1700" dirty="0">
                <a:solidFill>
                  <a:schemeClr val="tx1"/>
                </a:solidFill>
              </a:rPr>
              <a:t>constructor</a:t>
            </a:r>
            <a:r>
              <a:rPr lang="ko-KR" altLang="en-US" sz="1700" dirty="0">
                <a:solidFill>
                  <a:schemeClr val="tx1"/>
                </a:solidFill>
              </a:rPr>
              <a:t>를 기술하지 않으면 </a:t>
            </a:r>
            <a:r>
              <a:rPr lang="en-US" altLang="ko-KR" sz="1700" dirty="0">
                <a:solidFill>
                  <a:schemeClr val="tx1"/>
                </a:solidFill>
              </a:rPr>
              <a:t>default constructor</a:t>
            </a:r>
            <a:r>
              <a:rPr lang="ko-KR" altLang="en-US" sz="1700" dirty="0">
                <a:solidFill>
                  <a:schemeClr val="tx1"/>
                </a:solidFill>
              </a:rPr>
              <a:t>가 자동으로 생김 </a:t>
            </a:r>
            <a:r>
              <a:rPr lang="en-US" altLang="ko-KR" sz="1700" dirty="0">
                <a:solidFill>
                  <a:schemeClr val="tx1"/>
                </a:solidFill>
              </a:rPr>
              <a:t>(</a:t>
            </a:r>
            <a:r>
              <a:rPr lang="ko-KR" altLang="en-US" sz="1700" dirty="0">
                <a:solidFill>
                  <a:schemeClr val="tx1"/>
                </a:solidFill>
              </a:rPr>
              <a:t>컴파일러가 코드에 넣어 줌</a:t>
            </a:r>
            <a:r>
              <a:rPr lang="en-US" altLang="ko-KR" sz="17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700" dirty="0">
                <a:solidFill>
                  <a:schemeClr val="tx1"/>
                </a:solidFill>
              </a:rPr>
              <a:t>- default constructor</a:t>
            </a:r>
            <a:r>
              <a:rPr lang="ko-KR" altLang="en-US" sz="1700" dirty="0">
                <a:solidFill>
                  <a:schemeClr val="tx1"/>
                </a:solidFill>
              </a:rPr>
              <a:t>는 매개 변수가 없음</a:t>
            </a:r>
            <a:endParaRPr lang="en-US" altLang="ko-KR" sz="1700" dirty="0">
              <a:solidFill>
                <a:schemeClr val="tx1"/>
              </a:solidFill>
            </a:endParaRPr>
          </a:p>
          <a:p>
            <a:r>
              <a:rPr lang="en-US" altLang="ko-KR" sz="1700" dirty="0">
                <a:solidFill>
                  <a:schemeClr val="tx1"/>
                </a:solidFill>
              </a:rPr>
              <a:t>- default constructor</a:t>
            </a:r>
            <a:r>
              <a:rPr lang="ko-KR" altLang="en-US" sz="1700" dirty="0">
                <a:solidFill>
                  <a:schemeClr val="tx1"/>
                </a:solidFill>
              </a:rPr>
              <a:t>는 구현부가 없음</a:t>
            </a:r>
            <a:r>
              <a:rPr lang="en-US" altLang="ko-KR" sz="1700" dirty="0">
                <a:solidFill>
                  <a:schemeClr val="tx1"/>
                </a:solidFill>
              </a:rPr>
              <a:t>			</a:t>
            </a:r>
          </a:p>
          <a:p>
            <a:endParaRPr lang="en-US" altLang="ko-KR" sz="1700" dirty="0">
              <a:solidFill>
                <a:schemeClr val="tx1"/>
              </a:solidFill>
            </a:endParaRPr>
          </a:p>
          <a:p>
            <a:r>
              <a:rPr lang="en-US" altLang="ko-KR" sz="1700" dirty="0">
                <a:solidFill>
                  <a:schemeClr val="tx1"/>
                </a:solidFill>
              </a:rPr>
              <a:t>- </a:t>
            </a:r>
            <a:r>
              <a:rPr lang="ko-KR" altLang="en-US" sz="1700" dirty="0">
                <a:solidFill>
                  <a:schemeClr val="tx1"/>
                </a:solidFill>
              </a:rPr>
              <a:t>만약 클래스에 매개변수가 있는 생성자를 추가하면 디폴트 생성자는 제공되지 않음</a:t>
            </a:r>
            <a:endParaRPr lang="en-US" altLang="ko-KR" sz="1700" dirty="0">
              <a:solidFill>
                <a:schemeClr val="tx1"/>
              </a:solidFill>
            </a:endParaRPr>
          </a:p>
          <a:p>
            <a:r>
              <a:rPr lang="en-US" altLang="ko-KR" sz="1700" dirty="0">
                <a:solidFill>
                  <a:schemeClr val="tx1"/>
                </a:solidFill>
              </a:rPr>
              <a:t>   ( = </a:t>
            </a:r>
            <a:r>
              <a:rPr lang="ko-KR" altLang="en-US" sz="1700" dirty="0">
                <a:solidFill>
                  <a:schemeClr val="tx1"/>
                </a:solidFill>
              </a:rPr>
              <a:t>생성자가 하나라도 있으면 디폴트 생성자는 생기지 않는다</a:t>
            </a:r>
            <a:r>
              <a:rPr lang="en-US" altLang="ko-KR" sz="1700" dirty="0">
                <a:solidFill>
                  <a:schemeClr val="tx1"/>
                </a:solidFill>
              </a:rPr>
              <a:t>.)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ABB54A1-4058-E0F1-244B-B22D4B3E0CB1}"/>
              </a:ext>
            </a:extLst>
          </p:cNvPr>
          <p:cNvSpPr/>
          <p:nvPr/>
        </p:nvSpPr>
        <p:spPr>
          <a:xfrm>
            <a:off x="2993030" y="3986073"/>
            <a:ext cx="717836" cy="49936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A4FEBF5B-1668-2F0E-2461-2B00CF7A6492}"/>
              </a:ext>
            </a:extLst>
          </p:cNvPr>
          <p:cNvCxnSpPr>
            <a:cxnSpLocks/>
          </p:cNvCxnSpPr>
          <p:nvPr/>
        </p:nvCxnSpPr>
        <p:spPr>
          <a:xfrm>
            <a:off x="3631166" y="4064419"/>
            <a:ext cx="2743001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EA99B6-E838-62D9-69EF-BE577DCEEBB8}"/>
              </a:ext>
            </a:extLst>
          </p:cNvPr>
          <p:cNvSpPr txBox="1"/>
          <p:nvPr/>
        </p:nvSpPr>
        <p:spPr>
          <a:xfrm>
            <a:off x="6367543" y="3899619"/>
            <a:ext cx="71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{ }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9068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5-5. </a:t>
            </a:r>
            <a:r>
              <a:rPr lang="ko-KR" altLang="en-US" sz="3600" dirty="0"/>
              <a:t>생성자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59017"/>
            <a:ext cx="9646920" cy="1237880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생성자 오버로드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필요에 의해 생성자 추가하는 경우 여러 개의 생성자가 하나의 클래스에 있음 </a:t>
            </a:r>
            <a:r>
              <a:rPr lang="en-US" altLang="ko-KR" sz="1800" dirty="0">
                <a:solidFill>
                  <a:schemeClr val="tx1"/>
                </a:solidFill>
              </a:rPr>
              <a:t>(overload)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8F8342-D74E-4B97-BF0F-F06C9F44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843" y="2281806"/>
            <a:ext cx="5678720" cy="4019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C22BAF-B1BF-E9C3-8FCD-C3A6DAD82D06}"/>
              </a:ext>
            </a:extLst>
          </p:cNvPr>
          <p:cNvSpPr txBox="1"/>
          <p:nvPr/>
        </p:nvSpPr>
        <p:spPr>
          <a:xfrm>
            <a:off x="7118862" y="4306824"/>
            <a:ext cx="4834978" cy="17091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[</a:t>
            </a:r>
            <a:r>
              <a:rPr lang="ko-KR" altLang="en-US" b="1" dirty="0"/>
              <a:t>동영상 강의 설명</a:t>
            </a:r>
            <a:r>
              <a:rPr lang="en-US" altLang="ko-KR" b="1" dirty="0"/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동일한 이름의 생성자가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다른 매개변수를 가지고 다른 구현부를 가지고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하나의 클래스에 있을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775045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5-6. </a:t>
            </a:r>
            <a:r>
              <a:rPr lang="ko-KR" altLang="en-US" sz="3600" dirty="0"/>
              <a:t>참조 자료형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70125"/>
            <a:ext cx="10058400" cy="512567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참조 자료형</a:t>
            </a:r>
            <a:r>
              <a:rPr lang="en-US" altLang="ko-KR" b="1" dirty="0">
                <a:solidFill>
                  <a:srgbClr val="0070C0"/>
                </a:solidFill>
              </a:rPr>
              <a:t>(reference data type)</a:t>
            </a:r>
            <a:r>
              <a:rPr lang="ko-KR" altLang="en-US" b="1" dirty="0">
                <a:solidFill>
                  <a:srgbClr val="0070C0"/>
                </a:solidFill>
              </a:rPr>
              <a:t>이란</a:t>
            </a:r>
            <a:r>
              <a:rPr lang="en-US" altLang="ko-KR" b="1" dirty="0">
                <a:solidFill>
                  <a:srgbClr val="0070C0"/>
                </a:solidFill>
              </a:rPr>
              <a:t>?</a:t>
            </a:r>
          </a:p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21B458-DA5C-464A-8AF0-67F8D6E3D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938" y="2229925"/>
            <a:ext cx="5307597" cy="374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778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5-6. </a:t>
            </a:r>
            <a:r>
              <a:rPr lang="ko-KR" altLang="en-US" sz="3600" dirty="0"/>
              <a:t>참조 자료형</a:t>
            </a:r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FC87C6E-6ACE-A555-C352-F52EB8BDF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322574"/>
            <a:ext cx="5845059" cy="3495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E69A1-AE1C-73B5-D302-0C9B4E42FE07}"/>
              </a:ext>
            </a:extLst>
          </p:cNvPr>
          <p:cNvSpPr txBox="1"/>
          <p:nvPr/>
        </p:nvSpPr>
        <p:spPr>
          <a:xfrm>
            <a:off x="4952711" y="4136970"/>
            <a:ext cx="6756936" cy="2124621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* 동영상 강의 설명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u="sng" dirty="0"/>
              <a:t>클래스 안</a:t>
            </a:r>
            <a:r>
              <a:rPr lang="ko-KR" altLang="en-US" b="1" dirty="0"/>
              <a:t>에서 → </a:t>
            </a:r>
            <a:r>
              <a:rPr lang="en-US" altLang="ko-KR" b="1" dirty="0"/>
              <a:t>[Circle]</a:t>
            </a:r>
          </a:p>
          <a:p>
            <a:pPr>
              <a:lnSpc>
                <a:spcPct val="150000"/>
              </a:lnSpc>
            </a:pPr>
            <a:r>
              <a:rPr lang="ko-KR" altLang="en-US" b="1" u="sng" dirty="0"/>
              <a:t>다른 클래스를 참조 변수형</a:t>
            </a:r>
            <a:r>
              <a:rPr lang="ko-KR" altLang="en-US" b="1" dirty="0"/>
              <a:t>으로 가져다 쓰기 위해서 → </a:t>
            </a:r>
            <a:r>
              <a:rPr lang="en-US" altLang="ko-KR" b="1" dirty="0"/>
              <a:t>[Point]</a:t>
            </a:r>
          </a:p>
          <a:p>
            <a:pPr>
              <a:lnSpc>
                <a:spcPct val="150000"/>
              </a:lnSpc>
            </a:pPr>
            <a:r>
              <a:rPr lang="ko-KR" altLang="en-US" b="1" u="sng" dirty="0"/>
              <a:t>선언을 하고</a:t>
            </a:r>
            <a:r>
              <a:rPr lang="ko-KR" altLang="en-US" b="1" dirty="0"/>
              <a:t> → </a:t>
            </a:r>
            <a:r>
              <a:rPr lang="en-US" altLang="ko-KR" b="1" dirty="0"/>
              <a:t>[</a:t>
            </a:r>
            <a:r>
              <a:rPr lang="en-US" altLang="ko-KR" b="1" dirty="0" err="1"/>
              <a:t>Ponit</a:t>
            </a:r>
            <a:r>
              <a:rPr lang="ko-KR" altLang="en-US" b="1" dirty="0"/>
              <a:t> </a:t>
            </a:r>
            <a:r>
              <a:rPr lang="en-US" altLang="ko-KR" b="1" dirty="0"/>
              <a:t>point;]</a:t>
            </a:r>
          </a:p>
          <a:p>
            <a:pPr>
              <a:lnSpc>
                <a:spcPct val="150000"/>
              </a:lnSpc>
            </a:pPr>
            <a:r>
              <a:rPr lang="ko-KR" altLang="en-US" b="1" u="sng" dirty="0"/>
              <a:t>생성을 하는 것</a:t>
            </a:r>
            <a:r>
              <a:rPr lang="ko-KR" altLang="en-US" b="1" dirty="0"/>
              <a:t>을 보여주기 위한 예 → </a:t>
            </a:r>
            <a:r>
              <a:rPr lang="en-US" altLang="ko-KR" b="1" dirty="0"/>
              <a:t>[point</a:t>
            </a:r>
            <a:r>
              <a:rPr lang="ko-KR" altLang="en-US" b="1" dirty="0"/>
              <a:t> </a:t>
            </a:r>
            <a:r>
              <a:rPr lang="en-US" altLang="ko-KR" b="1" dirty="0"/>
              <a:t>= new Point();]</a:t>
            </a:r>
          </a:p>
        </p:txBody>
      </p:sp>
    </p:spTree>
    <p:extLst>
      <p:ext uri="{BB962C8B-B14F-4D97-AF65-F5344CB8AC3E}">
        <p14:creationId xmlns:p14="http://schemas.microsoft.com/office/powerpoint/2010/main" val="10480070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5-6. </a:t>
            </a:r>
            <a:r>
              <a:rPr lang="ko-KR" altLang="en-US" sz="3600" dirty="0"/>
              <a:t>참조 자료형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26227"/>
            <a:ext cx="8037842" cy="2770567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&lt;</a:t>
            </a:r>
            <a:r>
              <a:rPr lang="ko-KR" altLang="en-US" b="1" dirty="0">
                <a:solidFill>
                  <a:schemeClr val="tx1"/>
                </a:solidFill>
              </a:rPr>
              <a:t>참조 자료형의 예</a:t>
            </a:r>
            <a:r>
              <a:rPr lang="en-US" altLang="ko-KR" b="1" dirty="0">
                <a:solidFill>
                  <a:schemeClr val="tx1"/>
                </a:solidFill>
              </a:rPr>
              <a:t>&gt;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학생의 속성 중 수업에 대한 부분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수업에 대한 각 속성을 학생 클래스에 정의하지 않고 수업이라는 클래스로 분리해서 사용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이때 과목은 참조 자료형으로 선언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F56D28-7992-4D86-BA21-A378F11CB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379" y="3934667"/>
            <a:ext cx="6650755" cy="218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3622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D0BA330-4882-A2F9-9FFD-193DB3A38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196" y="1086539"/>
            <a:ext cx="2224525" cy="1943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8DEA72B3-F8CE-AF88-284B-01FCC14A901C}"/>
              </a:ext>
            </a:extLst>
          </p:cNvPr>
          <p:cNvSpPr txBox="1">
            <a:spLocks/>
          </p:cNvSpPr>
          <p:nvPr/>
        </p:nvSpPr>
        <p:spPr>
          <a:xfrm>
            <a:off x="1097279" y="286603"/>
            <a:ext cx="9548349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5-6. </a:t>
            </a:r>
            <a:r>
              <a:rPr lang="ko-KR" altLang="en-US" sz="3600"/>
              <a:t>참조 자료형</a:t>
            </a:r>
            <a:endParaRPr lang="ko-KR" altLang="en-US" sz="2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BECC0C-6C21-D6BC-7A46-50659649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1086539"/>
            <a:ext cx="4414613" cy="51367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612594-95AA-CCC6-0286-37AB957B9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443" y="4141694"/>
            <a:ext cx="6191813" cy="208162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DB6719-BD93-5C44-C421-34CED17E1D6A}"/>
              </a:ext>
            </a:extLst>
          </p:cNvPr>
          <p:cNvSpPr/>
          <p:nvPr/>
        </p:nvSpPr>
        <p:spPr>
          <a:xfrm>
            <a:off x="9491351" y="2502707"/>
            <a:ext cx="1073076" cy="201575"/>
          </a:xfrm>
          <a:prstGeom prst="rect">
            <a:avLst/>
          </a:prstGeom>
          <a:noFill/>
          <a:ln w="38100"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56659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D0BA330-4882-A2F9-9FFD-193DB3A38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196" y="1086539"/>
            <a:ext cx="2224525" cy="1943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8DEA72B3-F8CE-AF88-284B-01FCC14A901C}"/>
              </a:ext>
            </a:extLst>
          </p:cNvPr>
          <p:cNvSpPr txBox="1">
            <a:spLocks/>
          </p:cNvSpPr>
          <p:nvPr/>
        </p:nvSpPr>
        <p:spPr>
          <a:xfrm>
            <a:off x="1097279" y="286603"/>
            <a:ext cx="9548349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5-6. </a:t>
            </a:r>
            <a:r>
              <a:rPr lang="ko-KR" altLang="en-US" sz="3600"/>
              <a:t>참조 자료형</a:t>
            </a:r>
            <a:endParaRPr lang="ko-KR" altLang="en-US" sz="2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DB6719-BD93-5C44-C421-34CED17E1D6A}"/>
              </a:ext>
            </a:extLst>
          </p:cNvPr>
          <p:cNvSpPr/>
          <p:nvPr/>
        </p:nvSpPr>
        <p:spPr>
          <a:xfrm>
            <a:off x="9437697" y="2827773"/>
            <a:ext cx="1180384" cy="24390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54B671-A9B3-F816-A389-D9E06CB1F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669" y="1149292"/>
            <a:ext cx="4868515" cy="510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28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83100" y="1587500"/>
            <a:ext cx="2713355" cy="72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맑은 고딕"/>
                <a:cs typeface="맑은 고딕"/>
              </a:rPr>
              <a:t>6)</a:t>
            </a:r>
            <a:r>
              <a:rPr sz="1200" spc="-5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다시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새로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만들기</a:t>
            </a:r>
            <a:r>
              <a:rPr sz="1200" spc="-6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→</a:t>
            </a:r>
            <a:r>
              <a:rPr sz="1200" spc="434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새</a:t>
            </a:r>
            <a:r>
              <a:rPr sz="1200" spc="-55" dirty="0">
                <a:latin typeface="맑은 고딕"/>
                <a:cs typeface="맑은 고딕"/>
              </a:rPr>
              <a:t> </a:t>
            </a:r>
            <a:r>
              <a:rPr lang="ko-KR" altLang="en-US" sz="1200" spc="-55" dirty="0">
                <a:latin typeface="맑은 고딕"/>
                <a:cs typeface="맑은 고딕"/>
              </a:rPr>
              <a:t>시스템</a:t>
            </a:r>
            <a:r>
              <a:rPr sz="1200" spc="2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변수</a:t>
            </a:r>
          </a:p>
          <a:p>
            <a:pPr marL="765810">
              <a:lnSpc>
                <a:spcPct val="100000"/>
              </a:lnSpc>
              <a:spcBef>
                <a:spcPts val="85"/>
              </a:spcBef>
            </a:pPr>
            <a:r>
              <a:rPr sz="1100" spc="35" dirty="0">
                <a:solidFill>
                  <a:srgbClr val="FF0000"/>
                </a:solidFill>
                <a:latin typeface="맑은 고딕"/>
                <a:cs typeface="맑은 고딕"/>
              </a:rPr>
              <a:t>(</a:t>
            </a:r>
            <a:r>
              <a:rPr sz="1100" spc="25" dirty="0">
                <a:solidFill>
                  <a:srgbClr val="FF0000"/>
                </a:solidFill>
                <a:latin typeface="맑은 고딕"/>
                <a:cs typeface="맑은 고딕"/>
              </a:rPr>
              <a:t>변수</a:t>
            </a:r>
            <a:r>
              <a:rPr sz="1100" spc="-85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100" spc="25" dirty="0">
                <a:solidFill>
                  <a:srgbClr val="FF0000"/>
                </a:solidFill>
                <a:latin typeface="맑은 고딕"/>
                <a:cs typeface="맑은 고딕"/>
              </a:rPr>
              <a:t>이름은</a:t>
            </a:r>
            <a:r>
              <a:rPr sz="1100" spc="-85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100" spc="25" dirty="0">
                <a:solidFill>
                  <a:srgbClr val="FF0000"/>
                </a:solidFill>
                <a:latin typeface="맑은 고딕"/>
                <a:cs typeface="맑은 고딕"/>
              </a:rPr>
              <a:t>대문자로</a:t>
            </a:r>
            <a:r>
              <a:rPr sz="1100" spc="-25" dirty="0">
                <a:solidFill>
                  <a:srgbClr val="FF0000"/>
                </a:solidFill>
                <a:latin typeface="맑은 고딕"/>
                <a:cs typeface="맑은 고딕"/>
              </a:rPr>
              <a:t>!!!)</a:t>
            </a:r>
            <a:endParaRPr sz="1100" dirty="0">
              <a:latin typeface="맑은 고딕"/>
              <a:cs typeface="맑은 고딕"/>
            </a:endParaRPr>
          </a:p>
          <a:p>
            <a:pPr marL="803910">
              <a:lnSpc>
                <a:spcPts val="1300"/>
              </a:lnSpc>
              <a:spcBef>
                <a:spcPts val="30"/>
              </a:spcBef>
            </a:pPr>
            <a:r>
              <a:rPr sz="1100" spc="20" dirty="0">
                <a:latin typeface="맑은 고딕"/>
                <a:cs typeface="맑은 고딕"/>
              </a:rPr>
              <a:t>변</a:t>
            </a:r>
            <a:r>
              <a:rPr sz="1100" spc="25" dirty="0">
                <a:latin typeface="맑은 고딕"/>
                <a:cs typeface="맑은 고딕"/>
              </a:rPr>
              <a:t>수</a:t>
            </a:r>
            <a:r>
              <a:rPr sz="1100" spc="-90" dirty="0">
                <a:latin typeface="맑은 고딕"/>
                <a:cs typeface="맑은 고딕"/>
              </a:rPr>
              <a:t> </a:t>
            </a:r>
            <a:r>
              <a:rPr sz="1100" spc="20" dirty="0">
                <a:latin typeface="맑은 고딕"/>
                <a:cs typeface="맑은 고딕"/>
              </a:rPr>
              <a:t>이름</a:t>
            </a:r>
            <a:r>
              <a:rPr sz="1100" spc="5" dirty="0">
                <a:latin typeface="맑은 고딕"/>
                <a:cs typeface="맑은 고딕"/>
              </a:rPr>
              <a:t>:</a:t>
            </a:r>
            <a:r>
              <a:rPr sz="1100" spc="-35" dirty="0">
                <a:latin typeface="맑은 고딕"/>
                <a:cs typeface="맑은 고딕"/>
              </a:rPr>
              <a:t> </a:t>
            </a:r>
            <a:r>
              <a:rPr sz="1100" spc="50" dirty="0">
                <a:latin typeface="맑은 고딕"/>
                <a:cs typeface="맑은 고딕"/>
              </a:rPr>
              <a:t>C</a:t>
            </a:r>
            <a:r>
              <a:rPr sz="1100" spc="-5" dirty="0">
                <a:latin typeface="맑은 고딕"/>
                <a:cs typeface="맑은 고딕"/>
              </a:rPr>
              <a:t>L</a:t>
            </a:r>
            <a:r>
              <a:rPr sz="1100" spc="20" dirty="0">
                <a:latin typeface="맑은 고딕"/>
                <a:cs typeface="맑은 고딕"/>
              </a:rPr>
              <a:t>A</a:t>
            </a:r>
            <a:r>
              <a:rPr sz="1100" spc="-5" dirty="0">
                <a:latin typeface="맑은 고딕"/>
                <a:cs typeface="맑은 고딕"/>
              </a:rPr>
              <a:t>SS</a:t>
            </a:r>
            <a:r>
              <a:rPr sz="1100" spc="45" dirty="0">
                <a:latin typeface="맑은 고딕"/>
                <a:cs typeface="맑은 고딕"/>
              </a:rPr>
              <a:t>P</a:t>
            </a:r>
            <a:r>
              <a:rPr sz="1100" spc="20" dirty="0">
                <a:latin typeface="맑은 고딕"/>
                <a:cs typeface="맑은 고딕"/>
              </a:rPr>
              <a:t>A</a:t>
            </a:r>
            <a:r>
              <a:rPr sz="1100" spc="15" dirty="0">
                <a:latin typeface="맑은 고딕"/>
                <a:cs typeface="맑은 고딕"/>
              </a:rPr>
              <a:t>TH</a:t>
            </a:r>
            <a:endParaRPr sz="1100" dirty="0">
              <a:latin typeface="맑은 고딕"/>
              <a:cs typeface="맑은 고딕"/>
            </a:endParaRPr>
          </a:p>
          <a:p>
            <a:pPr marL="651510">
              <a:lnSpc>
                <a:spcPts val="1300"/>
              </a:lnSpc>
            </a:pPr>
            <a:r>
              <a:rPr sz="1100" spc="25" dirty="0">
                <a:latin typeface="맑은 고딕"/>
                <a:cs typeface="맑은 고딕"/>
              </a:rPr>
              <a:t>변수</a:t>
            </a:r>
            <a:r>
              <a:rPr sz="1100" spc="-30" dirty="0">
                <a:latin typeface="맑은 고딕"/>
                <a:cs typeface="맑은 고딕"/>
              </a:rPr>
              <a:t> </a:t>
            </a:r>
            <a:r>
              <a:rPr sz="1100" spc="15" dirty="0">
                <a:latin typeface="맑은 고딕"/>
                <a:cs typeface="맑은 고딕"/>
              </a:rPr>
              <a:t>값:</a:t>
            </a:r>
            <a:r>
              <a:rPr sz="1100" spc="-50" dirty="0">
                <a:latin typeface="맑은 고딕"/>
                <a:cs typeface="맑은 고딕"/>
              </a:rPr>
              <a:t> </a:t>
            </a:r>
            <a:r>
              <a:rPr sz="1100" spc="10" dirty="0">
                <a:latin typeface="맑은 고딕"/>
                <a:cs typeface="맑은 고딕"/>
              </a:rPr>
              <a:t>%JAVA_HOME%\lib</a:t>
            </a:r>
            <a:endParaRPr sz="1100" dirty="0">
              <a:latin typeface="맑은 고딕"/>
              <a:cs typeface="맑은 고딕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3175" y="2466975"/>
            <a:ext cx="6858000" cy="3810000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340B872B-9395-1B5F-C99F-6E04265126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13032"/>
            <a:ext cx="10058400" cy="811931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spc="-55" dirty="0">
                <a:latin typeface="Calibri Light"/>
                <a:cs typeface="Calibri Light"/>
              </a:rPr>
              <a:t>-</a:t>
            </a:r>
            <a:r>
              <a:rPr lang="en-US" altLang="ko-KR" sz="3600" b="0" spc="-55" dirty="0">
                <a:latin typeface="Calibri Light"/>
                <a:cs typeface="Calibri Light"/>
              </a:rPr>
              <a:t>2</a:t>
            </a:r>
            <a:r>
              <a:rPr sz="3600" b="0" dirty="0">
                <a:latin typeface="Calibri Light"/>
                <a:cs typeface="Calibri Light"/>
              </a:rPr>
              <a:t>.</a:t>
            </a:r>
            <a:r>
              <a:rPr sz="3600" b="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자바 개발 환경 설치하기</a:t>
            </a:r>
            <a:r>
              <a:rPr dirty="0"/>
              <a:t>	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D0BA330-4882-A2F9-9FFD-193DB3A38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196" y="1086539"/>
            <a:ext cx="2224525" cy="1943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8DEA72B3-F8CE-AF88-284B-01FCC14A901C}"/>
              </a:ext>
            </a:extLst>
          </p:cNvPr>
          <p:cNvSpPr txBox="1">
            <a:spLocks/>
          </p:cNvSpPr>
          <p:nvPr/>
        </p:nvSpPr>
        <p:spPr>
          <a:xfrm>
            <a:off x="1097279" y="286603"/>
            <a:ext cx="9548349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5-6. </a:t>
            </a:r>
            <a:r>
              <a:rPr lang="ko-KR" altLang="en-US" sz="3600"/>
              <a:t>참조 자료형</a:t>
            </a:r>
            <a:endParaRPr lang="ko-KR" altLang="en-US" sz="2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DB6719-BD93-5C44-C421-34CED17E1D6A}"/>
              </a:ext>
            </a:extLst>
          </p:cNvPr>
          <p:cNvSpPr/>
          <p:nvPr/>
        </p:nvSpPr>
        <p:spPr>
          <a:xfrm>
            <a:off x="9378678" y="2659095"/>
            <a:ext cx="1298422" cy="24390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8D0A19A-6906-4907-0469-CB07ADBB0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15" y="1149293"/>
            <a:ext cx="5786208" cy="51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955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5-7. </a:t>
            </a:r>
            <a:r>
              <a:rPr lang="ko-KR" altLang="en-US" sz="3600" dirty="0"/>
              <a:t>정보 은닉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82066"/>
            <a:ext cx="10058400" cy="4627790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접근 </a:t>
            </a:r>
            <a:r>
              <a:rPr lang="ko-KR" altLang="en-US" b="1" dirty="0" err="1">
                <a:solidFill>
                  <a:srgbClr val="0070C0"/>
                </a:solidFill>
              </a:rPr>
              <a:t>제어자</a:t>
            </a:r>
            <a:r>
              <a:rPr lang="ko-KR" altLang="en-US" b="1" dirty="0">
                <a:solidFill>
                  <a:srgbClr val="0070C0"/>
                </a:solidFill>
              </a:rPr>
              <a:t> 살펴보기</a:t>
            </a:r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Private</a:t>
            </a:r>
            <a:r>
              <a:rPr lang="ko-KR" altLang="en-US" b="1" dirty="0">
                <a:solidFill>
                  <a:schemeClr val="tx1"/>
                </a:solidFill>
              </a:rPr>
              <a:t> 접근 </a:t>
            </a:r>
            <a:r>
              <a:rPr lang="ko-KR" altLang="en-US" b="1" dirty="0" err="1">
                <a:solidFill>
                  <a:schemeClr val="tx1"/>
                </a:solidFill>
              </a:rPr>
              <a:t>제어자</a:t>
            </a:r>
            <a:endParaRPr lang="ko-KR" altLang="en-US" b="1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- </a:t>
            </a:r>
            <a:r>
              <a:rPr lang="ko-KR" altLang="en-US" sz="1800" dirty="0">
                <a:solidFill>
                  <a:schemeClr val="tx1"/>
                </a:solidFill>
              </a:rPr>
              <a:t>클래스의 외부에서 클래스 내부의 멤버 변수나 메서드에 접근</a:t>
            </a:r>
            <a:r>
              <a:rPr lang="en-US" altLang="ko-KR" sz="1800" dirty="0">
                <a:solidFill>
                  <a:schemeClr val="tx1"/>
                </a:solidFill>
              </a:rPr>
              <a:t>(access)</a:t>
            </a:r>
            <a:r>
              <a:rPr lang="ko-KR" altLang="en-US" sz="1800" dirty="0">
                <a:solidFill>
                  <a:schemeClr val="tx1"/>
                </a:solidFill>
              </a:rPr>
              <a:t>하지 못하게 하는 경우 사용</a:t>
            </a:r>
            <a:endParaRPr lang="en-US" altLang="ko-KR" sz="1800" dirty="0">
              <a:solidFill>
                <a:schemeClr val="tx1"/>
              </a:solidFill>
            </a:endParaRP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- </a:t>
            </a:r>
            <a:r>
              <a:rPr lang="ko-KR" altLang="en-US" sz="1800" dirty="0">
                <a:solidFill>
                  <a:schemeClr val="tx1"/>
                </a:solidFill>
              </a:rPr>
              <a:t>멤버 변수나 메서드를 외부에서 사용하지 못하도록 하여 오류를 줄일 수 있음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   : </a:t>
            </a:r>
            <a:r>
              <a:rPr lang="ko-KR" altLang="en-US" sz="1800" dirty="0">
                <a:solidFill>
                  <a:schemeClr val="tx1"/>
                </a:solidFill>
              </a:rPr>
              <a:t>무결성</a:t>
            </a:r>
            <a:r>
              <a:rPr lang="en-US" altLang="ko-KR" sz="1800" dirty="0">
                <a:solidFill>
                  <a:schemeClr val="tx1"/>
                </a:solidFill>
              </a:rPr>
              <a:t>(public</a:t>
            </a:r>
            <a:r>
              <a:rPr lang="ko-KR" altLang="en-US" sz="1800" dirty="0">
                <a:solidFill>
                  <a:schemeClr val="tx1"/>
                </a:solidFill>
              </a:rPr>
              <a:t>으로 했을 시 데이터 정보 변경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오염</a:t>
            </a:r>
            <a:r>
              <a:rPr lang="en-US" altLang="ko-KR" sz="1800" dirty="0">
                <a:solidFill>
                  <a:schemeClr val="tx1"/>
                </a:solidFill>
              </a:rPr>
              <a:t>)</a:t>
            </a:r>
            <a:r>
              <a:rPr lang="ko-KR" altLang="en-US" sz="1800" dirty="0">
                <a:solidFill>
                  <a:schemeClr val="tx1"/>
                </a:solidFill>
              </a:rPr>
              <a:t>이 침범되어 문제가 생길 수 있다</a:t>
            </a:r>
            <a:r>
              <a:rPr lang="en-US" altLang="ko-KR" sz="1800" dirty="0">
                <a:solidFill>
                  <a:schemeClr val="tx1"/>
                </a:solidFill>
              </a:rPr>
              <a:t>.)</a:t>
            </a: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- </a:t>
            </a:r>
            <a:r>
              <a:rPr lang="ko-KR" altLang="en-US" sz="1800" dirty="0">
                <a:solidFill>
                  <a:schemeClr val="tx1"/>
                </a:solidFill>
              </a:rPr>
              <a:t>변수에 대해서는 필요한 경우 </a:t>
            </a:r>
            <a:r>
              <a:rPr lang="en-US" altLang="ko-KR" sz="1800" dirty="0">
                <a:solidFill>
                  <a:schemeClr val="tx1"/>
                </a:solidFill>
              </a:rPr>
              <a:t>get(), set() </a:t>
            </a:r>
            <a:r>
              <a:rPr lang="ko-KR" altLang="en-US" sz="1800" dirty="0">
                <a:solidFill>
                  <a:schemeClr val="tx1"/>
                </a:solidFill>
              </a:rPr>
              <a:t>메서드를 제공</a:t>
            </a:r>
          </a:p>
        </p:txBody>
      </p:sp>
    </p:spTree>
    <p:extLst>
      <p:ext uri="{BB962C8B-B14F-4D97-AF65-F5344CB8AC3E}">
        <p14:creationId xmlns:p14="http://schemas.microsoft.com/office/powerpoint/2010/main" val="167612651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5-7. </a:t>
            </a:r>
            <a:r>
              <a:rPr lang="ko-KR" altLang="en-US" sz="3600" dirty="0"/>
              <a:t>정보 은닉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91447"/>
            <a:ext cx="5507706" cy="390617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정보 은닉의 예 </a:t>
            </a:r>
            <a:r>
              <a:rPr lang="en-US" altLang="ko-KR" b="1" dirty="0">
                <a:solidFill>
                  <a:srgbClr val="0070C0"/>
                </a:solidFill>
              </a:rPr>
              <a:t>- public</a:t>
            </a:r>
            <a:r>
              <a:rPr lang="ko-KR" altLang="en-US" b="1" dirty="0">
                <a:solidFill>
                  <a:srgbClr val="0070C0"/>
                </a:solidFill>
              </a:rPr>
              <a:t>으로 선언한 경우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ADF7BC-2007-EA38-43EE-F7BCFB7F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26" y="2130641"/>
            <a:ext cx="4071436" cy="19530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F9654E-F7E6-FFD7-D66F-55450EAE4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542" y="2130641"/>
            <a:ext cx="4535678" cy="2809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96D6F3-D873-4CC2-E287-9AF8C9EAF001}"/>
              </a:ext>
            </a:extLst>
          </p:cNvPr>
          <p:cNvSpPr txBox="1"/>
          <p:nvPr/>
        </p:nvSpPr>
        <p:spPr>
          <a:xfrm>
            <a:off x="2840853" y="5344360"/>
            <a:ext cx="5594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</a:t>
            </a:r>
            <a:r>
              <a:rPr lang="ko-KR" altLang="en-US" sz="2000" dirty="0"/>
              <a:t>월 </a:t>
            </a:r>
            <a:r>
              <a:rPr lang="en-US" altLang="ko-KR" sz="2000" dirty="0"/>
              <a:t>31</a:t>
            </a:r>
            <a:r>
              <a:rPr lang="ko-KR" altLang="en-US" sz="2000" dirty="0"/>
              <a:t>일이 존재하지 않는데 오류를 막을 수 없음</a:t>
            </a:r>
          </a:p>
        </p:txBody>
      </p:sp>
    </p:spTree>
    <p:extLst>
      <p:ext uri="{BB962C8B-B14F-4D97-AF65-F5344CB8AC3E}">
        <p14:creationId xmlns:p14="http://schemas.microsoft.com/office/powerpoint/2010/main" val="13622680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5-7. </a:t>
            </a:r>
            <a:r>
              <a:rPr lang="ko-KR" altLang="en-US" sz="3600" dirty="0"/>
              <a:t>정보 은닉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064071-D1E9-4528-0AF3-5D63DEC7E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83" y="1737913"/>
            <a:ext cx="5046073" cy="456062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B61D1DC-C689-9B72-0816-4D482D9E690C}"/>
              </a:ext>
            </a:extLst>
          </p:cNvPr>
          <p:cNvSpPr txBox="1">
            <a:spLocks/>
          </p:cNvSpPr>
          <p:nvPr/>
        </p:nvSpPr>
        <p:spPr>
          <a:xfrm>
            <a:off x="1212684" y="1347296"/>
            <a:ext cx="5507706" cy="3906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70C0"/>
                </a:solidFill>
              </a:rPr>
              <a:t>정보 은닉의 예 </a:t>
            </a:r>
            <a:r>
              <a:rPr lang="en-US" altLang="ko-KR" b="1" dirty="0">
                <a:solidFill>
                  <a:srgbClr val="0070C0"/>
                </a:solidFill>
              </a:rPr>
              <a:t>- private</a:t>
            </a:r>
            <a:r>
              <a:rPr lang="ko-KR" altLang="en-US" b="1" dirty="0">
                <a:solidFill>
                  <a:srgbClr val="0070C0"/>
                </a:solidFill>
              </a:rPr>
              <a:t>으로 선언한 경우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AC112-4963-5290-8F5B-0FA659551458}"/>
              </a:ext>
            </a:extLst>
          </p:cNvPr>
          <p:cNvSpPr txBox="1"/>
          <p:nvPr/>
        </p:nvSpPr>
        <p:spPr>
          <a:xfrm>
            <a:off x="5411822" y="2903237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날짜가 변수에 저장되기 전에 체크하여 오류를 방지할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32320207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548349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5-7. </a:t>
            </a:r>
            <a:r>
              <a:rPr lang="ko-KR" altLang="en-US" sz="3600" dirty="0"/>
              <a:t>정보 은닉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84183"/>
            <a:ext cx="10058400" cy="512567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동영상 강의 요약 정리</a:t>
            </a:r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접근 </a:t>
            </a:r>
            <a:r>
              <a:rPr lang="ko-KR" altLang="en-US" sz="1600" b="1" dirty="0" err="1">
                <a:solidFill>
                  <a:schemeClr val="tx1"/>
                </a:solidFill>
              </a:rPr>
              <a:t>제어자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- public, private, default, protected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 public : </a:t>
            </a:r>
            <a:r>
              <a:rPr lang="ko-KR" altLang="en-US" sz="1600" dirty="0">
                <a:solidFill>
                  <a:schemeClr val="tx1"/>
                </a:solidFill>
              </a:rPr>
              <a:t>외부 접근자가 다 가져다 쓸 수 있음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예</a:t>
            </a:r>
            <a:r>
              <a:rPr lang="en-US" altLang="ko-KR" sz="1600" dirty="0">
                <a:solidFill>
                  <a:schemeClr val="tx1"/>
                </a:solidFill>
              </a:rPr>
              <a:t>: public int day;)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 private : </a:t>
            </a:r>
            <a:r>
              <a:rPr lang="ko-KR" altLang="en-US" sz="1600" dirty="0">
                <a:solidFill>
                  <a:schemeClr val="tx1"/>
                </a:solidFill>
              </a:rPr>
              <a:t>내 클래스 안에서만 쓸 수 있음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en-US" altLang="ko-KR" sz="1600" dirty="0">
                <a:solidFill>
                  <a:schemeClr val="tx1"/>
                </a:solidFill>
              </a:rPr>
              <a:t>private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int day;)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 default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아무 것도 쓰지 않는 경우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같은 패키지 내에서는 접근이 가능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int day;)</a:t>
            </a:r>
          </a:p>
          <a:p>
            <a:endParaRPr lang="en-US" altLang="ko-KR" sz="1600" dirty="0">
              <a:solidFill>
                <a:srgbClr val="000000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이후 상속에서 다뤄질 내용이지만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 protected : </a:t>
            </a:r>
            <a:r>
              <a:rPr lang="ko-KR" altLang="en-US" sz="1600" dirty="0">
                <a:solidFill>
                  <a:schemeClr val="tx1"/>
                </a:solidFill>
              </a:rPr>
              <a:t>다른 클래스에서는 </a:t>
            </a:r>
            <a:r>
              <a:rPr lang="en-US" altLang="ko-KR" sz="1600" dirty="0">
                <a:solidFill>
                  <a:schemeClr val="tx1"/>
                </a:solidFill>
              </a:rPr>
              <a:t>private</a:t>
            </a:r>
            <a:r>
              <a:rPr lang="ko-KR" altLang="en-US" sz="1600" dirty="0">
                <a:solidFill>
                  <a:schemeClr val="tx1"/>
                </a:solidFill>
              </a:rPr>
              <a:t>이지만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상속관계에서만 </a:t>
            </a:r>
            <a:r>
              <a:rPr lang="en-US" altLang="ko-KR" sz="1600" dirty="0">
                <a:solidFill>
                  <a:schemeClr val="tx1"/>
                </a:solidFill>
              </a:rPr>
              <a:t>public </a:t>
            </a:r>
            <a:r>
              <a:rPr lang="ko-KR" altLang="en-US" sz="1600" dirty="0">
                <a:solidFill>
                  <a:schemeClr val="tx1"/>
                </a:solidFill>
              </a:rPr>
              <a:t>처럼 사용할 수 있음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216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38822" y="1552257"/>
            <a:ext cx="292354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latin typeface="맑은 고딕"/>
                <a:cs typeface="맑은 고딕"/>
              </a:rPr>
              <a:t>7</a:t>
            </a:r>
            <a:r>
              <a:rPr sz="1400" spc="5" dirty="0">
                <a:latin typeface="맑은 고딕"/>
                <a:cs typeface="맑은 고딕"/>
              </a:rPr>
              <a:t>)</a:t>
            </a:r>
            <a:r>
              <a:rPr sz="1400" spc="-30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시스템</a:t>
            </a:r>
            <a:r>
              <a:rPr sz="1400" spc="-50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변</a:t>
            </a:r>
            <a:r>
              <a:rPr sz="1400" spc="25" dirty="0">
                <a:latin typeface="맑은 고딕"/>
                <a:cs typeface="맑은 고딕"/>
              </a:rPr>
              <a:t>수</a:t>
            </a:r>
            <a:r>
              <a:rPr sz="1400" spc="-45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중</a:t>
            </a:r>
            <a:r>
              <a:rPr sz="1400" spc="-45" dirty="0">
                <a:latin typeface="맑은 고딕"/>
                <a:cs typeface="맑은 고딕"/>
              </a:rPr>
              <a:t> </a:t>
            </a:r>
            <a:r>
              <a:rPr sz="1400" spc="-50" dirty="0">
                <a:latin typeface="맑은 고딕"/>
                <a:cs typeface="맑은 고딕"/>
              </a:rPr>
              <a:t>P</a:t>
            </a:r>
            <a:r>
              <a:rPr sz="1400" spc="15" dirty="0">
                <a:latin typeface="맑은 고딕"/>
                <a:cs typeface="맑은 고딕"/>
              </a:rPr>
              <a:t>a</a:t>
            </a:r>
            <a:r>
              <a:rPr sz="1400" spc="35" dirty="0">
                <a:latin typeface="맑은 고딕"/>
                <a:cs typeface="맑은 고딕"/>
              </a:rPr>
              <a:t>t</a:t>
            </a:r>
            <a:r>
              <a:rPr sz="1400" spc="15" dirty="0">
                <a:latin typeface="맑은 고딕"/>
                <a:cs typeface="맑은 고딕"/>
              </a:rPr>
              <a:t>h</a:t>
            </a:r>
            <a:r>
              <a:rPr sz="1400" spc="-45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선택</a:t>
            </a:r>
            <a:r>
              <a:rPr sz="1400" spc="-120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→ </a:t>
            </a:r>
            <a:r>
              <a:rPr sz="1400" spc="20" dirty="0">
                <a:latin typeface="맑은 고딕"/>
                <a:cs typeface="맑은 고딕"/>
              </a:rPr>
              <a:t>편집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03776" y="1552257"/>
            <a:ext cx="2913380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맑은 고딕"/>
                <a:cs typeface="맑은 고딕"/>
              </a:rPr>
              <a:t>8)</a:t>
            </a:r>
            <a:r>
              <a:rPr sz="1400" spc="-45" dirty="0">
                <a:latin typeface="맑은 고딕"/>
                <a:cs typeface="맑은 고딕"/>
              </a:rPr>
              <a:t> </a:t>
            </a:r>
            <a:r>
              <a:rPr sz="1400" spc="25" dirty="0" err="1">
                <a:latin typeface="맑은 고딕"/>
                <a:cs typeface="맑은 고딕"/>
              </a:rPr>
              <a:t>새로</a:t>
            </a:r>
            <a:r>
              <a:rPr sz="1400" spc="-55" dirty="0">
                <a:latin typeface="맑은 고딕"/>
                <a:cs typeface="맑은 고딕"/>
              </a:rPr>
              <a:t> </a:t>
            </a:r>
            <a:r>
              <a:rPr sz="1400" spc="20" dirty="0" err="1">
                <a:latin typeface="맑은 고딕"/>
                <a:cs typeface="맑은 고딕"/>
              </a:rPr>
              <a:t>만들기</a:t>
            </a:r>
            <a:endParaRPr sz="1400" dirty="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10575" y="1545272"/>
            <a:ext cx="234188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latin typeface="맑은 고딕"/>
                <a:cs typeface="맑은 고딕"/>
              </a:rPr>
              <a:t>9</a:t>
            </a:r>
            <a:r>
              <a:rPr sz="1400" spc="5" dirty="0">
                <a:latin typeface="맑은 고딕"/>
                <a:cs typeface="맑은 고딕"/>
              </a:rPr>
              <a:t>)</a:t>
            </a:r>
            <a:r>
              <a:rPr sz="1400" spc="-30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%</a:t>
            </a:r>
            <a:r>
              <a:rPr sz="1400" spc="15" dirty="0">
                <a:latin typeface="맑은 고딕"/>
                <a:cs typeface="맑은 고딕"/>
              </a:rPr>
              <a:t>J</a:t>
            </a:r>
            <a:r>
              <a:rPr sz="1400" spc="-30" dirty="0">
                <a:latin typeface="맑은 고딕"/>
                <a:cs typeface="맑은 고딕"/>
              </a:rPr>
              <a:t>A</a:t>
            </a:r>
            <a:r>
              <a:rPr sz="1400" spc="-70" dirty="0">
                <a:latin typeface="맑은 고딕"/>
                <a:cs typeface="맑은 고딕"/>
              </a:rPr>
              <a:t>V</a:t>
            </a:r>
            <a:r>
              <a:rPr sz="1400" spc="45" dirty="0">
                <a:latin typeface="맑은 고딕"/>
                <a:cs typeface="맑은 고딕"/>
              </a:rPr>
              <a:t>A</a:t>
            </a:r>
            <a:r>
              <a:rPr sz="1400" dirty="0">
                <a:latin typeface="맑은 고딕"/>
                <a:cs typeface="맑은 고딕"/>
              </a:rPr>
              <a:t>_</a:t>
            </a:r>
            <a:r>
              <a:rPr sz="1400" spc="25" dirty="0">
                <a:latin typeface="맑은 고딕"/>
                <a:cs typeface="맑은 고딕"/>
              </a:rPr>
              <a:t>H</a:t>
            </a:r>
            <a:r>
              <a:rPr sz="1400" spc="35" dirty="0">
                <a:latin typeface="맑은 고딕"/>
                <a:cs typeface="맑은 고딕"/>
              </a:rPr>
              <a:t>O</a:t>
            </a:r>
            <a:r>
              <a:rPr sz="1400" spc="-10" dirty="0">
                <a:latin typeface="맑은 고딕"/>
                <a:cs typeface="맑은 고딕"/>
              </a:rPr>
              <a:t>M</a:t>
            </a:r>
            <a:r>
              <a:rPr sz="1400" spc="15" dirty="0">
                <a:latin typeface="맑은 고딕"/>
                <a:cs typeface="맑은 고딕"/>
              </a:rPr>
              <a:t>E</a:t>
            </a:r>
            <a:r>
              <a:rPr sz="1400" spc="-30" dirty="0">
                <a:latin typeface="맑은 고딕"/>
                <a:cs typeface="맑은 고딕"/>
              </a:rPr>
              <a:t>%</a:t>
            </a:r>
            <a:r>
              <a:rPr sz="1400" spc="55" dirty="0">
                <a:latin typeface="맑은 고딕"/>
                <a:cs typeface="맑은 고딕"/>
              </a:rPr>
              <a:t>\</a:t>
            </a:r>
            <a:r>
              <a:rPr sz="1400" spc="-20" dirty="0">
                <a:latin typeface="맑은 고딕"/>
                <a:cs typeface="맑은 고딕"/>
              </a:rPr>
              <a:t>b</a:t>
            </a:r>
            <a:r>
              <a:rPr sz="1400" spc="-50" dirty="0">
                <a:latin typeface="맑은 고딕"/>
                <a:cs typeface="맑은 고딕"/>
              </a:rPr>
              <a:t>i</a:t>
            </a:r>
            <a:r>
              <a:rPr sz="1400" spc="15" dirty="0">
                <a:latin typeface="맑은 고딕"/>
                <a:cs typeface="맑은 고딕"/>
              </a:rPr>
              <a:t>n</a:t>
            </a:r>
            <a:r>
              <a:rPr sz="1400" spc="-190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입력</a:t>
            </a:r>
            <a:endParaRPr sz="1400" dirty="0">
              <a:latin typeface="맑은 고딕"/>
              <a:cs typeface="맑은 고딕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09575" y="2038350"/>
            <a:ext cx="3419475" cy="3733800"/>
            <a:chOff x="409575" y="2038350"/>
            <a:chExt cx="3419475" cy="37338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575" y="2038350"/>
              <a:ext cx="3419475" cy="3733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76250" y="4543425"/>
              <a:ext cx="3114675" cy="295275"/>
            </a:xfrm>
            <a:custGeom>
              <a:avLst/>
              <a:gdLst/>
              <a:ahLst/>
              <a:cxnLst/>
              <a:rect l="l" t="t" r="r" b="b"/>
              <a:pathLst>
                <a:path w="3114675" h="295275">
                  <a:moveTo>
                    <a:pt x="0" y="295275"/>
                  </a:moveTo>
                  <a:lnTo>
                    <a:pt x="3114675" y="295275"/>
                  </a:lnTo>
                  <a:lnTo>
                    <a:pt x="3114675" y="0"/>
                  </a:lnTo>
                  <a:lnTo>
                    <a:pt x="0" y="0"/>
                  </a:lnTo>
                  <a:lnTo>
                    <a:pt x="0" y="295275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1450" y="2038350"/>
            <a:ext cx="3695700" cy="37338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18083" y="2028825"/>
            <a:ext cx="3935766" cy="3733800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0EAB71EF-ACD9-5C4A-8D06-0F267C6AE3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13032"/>
            <a:ext cx="10058400" cy="811931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spc="-55" dirty="0">
                <a:latin typeface="Calibri Light"/>
                <a:cs typeface="Calibri Light"/>
              </a:rPr>
              <a:t>-</a:t>
            </a:r>
            <a:r>
              <a:rPr lang="en-US" altLang="ko-KR" sz="3600" b="0" spc="-55" dirty="0">
                <a:latin typeface="Calibri Light"/>
                <a:cs typeface="Calibri Light"/>
              </a:rPr>
              <a:t>2</a:t>
            </a:r>
            <a:r>
              <a:rPr sz="3600" b="0" dirty="0">
                <a:latin typeface="Calibri Light"/>
                <a:cs typeface="Calibri Light"/>
              </a:rPr>
              <a:t>.</a:t>
            </a:r>
            <a:r>
              <a:rPr sz="3600" b="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자바 개발 환경 설치하기</a:t>
            </a:r>
            <a:r>
              <a:rPr dirty="0"/>
              <a:t>	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5532" y="1421066"/>
            <a:ext cx="28321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■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0782" y="1907794"/>
            <a:ext cx="3116010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5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1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5" dirty="0" err="1">
                <a:solidFill>
                  <a:srgbClr val="404040"/>
                </a:solidFill>
                <a:latin typeface="맑은 고딕"/>
                <a:cs typeface="맑은 고딕"/>
              </a:rPr>
              <a:t>구글에</a:t>
            </a:r>
            <a:r>
              <a:rPr lang="ko-KR" altLang="en-US" sz="1400" spc="25" dirty="0">
                <a:solidFill>
                  <a:srgbClr val="404040"/>
                </a:solidFill>
                <a:latin typeface="맑은 고딕"/>
                <a:cs typeface="맑은 고딕"/>
              </a:rPr>
              <a:t>서</a:t>
            </a:r>
            <a:r>
              <a:rPr sz="1400" spc="-27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li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400" spc="45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404040"/>
                </a:solidFill>
                <a:latin typeface="Calibri"/>
                <a:cs typeface="Calibri"/>
              </a:rPr>
              <a:t>202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0</a:t>
            </a:r>
            <a:r>
              <a:rPr sz="1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404040"/>
                </a:solidFill>
                <a:latin typeface="Calibri"/>
                <a:cs typeface="Calibri"/>
              </a:rPr>
              <a:t>0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6</a:t>
            </a:r>
            <a:r>
              <a:rPr sz="1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Calibri"/>
                <a:cs typeface="Calibri"/>
              </a:rPr>
              <a:t>z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검색</a:t>
            </a:r>
            <a:endParaRPr sz="1400" dirty="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0782" y="4129722"/>
            <a:ext cx="287591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0" dirty="0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1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li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400" spc="55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9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400" spc="35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1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404040"/>
                </a:solidFill>
                <a:latin typeface="Calibri"/>
                <a:cs typeface="Calibri"/>
              </a:rPr>
              <a:t>202</a:t>
            </a:r>
            <a:r>
              <a:rPr sz="1400" spc="25" dirty="0">
                <a:solidFill>
                  <a:srgbClr val="404040"/>
                </a:solidFill>
                <a:latin typeface="Calibri"/>
                <a:cs typeface="Calibri"/>
              </a:rPr>
              <a:t>0</a:t>
            </a:r>
            <a:r>
              <a:rPr sz="1400" spc="15" dirty="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sz="1400" spc="35" dirty="0">
                <a:solidFill>
                  <a:srgbClr val="404040"/>
                </a:solidFill>
                <a:latin typeface="Calibri"/>
                <a:cs typeface="Calibri"/>
              </a:rPr>
              <a:t>0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6</a:t>
            </a:r>
            <a:r>
              <a:rPr sz="1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spc="-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spc="35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맑은 고딕"/>
                <a:cs typeface="맑은 고딕"/>
              </a:rPr>
              <a:t>클릭</a:t>
            </a:r>
            <a:endParaRPr sz="1400" dirty="0">
              <a:latin typeface="맑은 고딕"/>
              <a:cs typeface="맑은 고딕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1438" y="2390775"/>
            <a:ext cx="3298661" cy="149726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500" y="4781550"/>
            <a:ext cx="5676900" cy="1000125"/>
          </a:xfrm>
          <a:prstGeom prst="rect">
            <a:avLst/>
          </a:prstGeom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3F5330CB-7176-AAC2-C85C-97C5521FF6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13032"/>
            <a:ext cx="10058400" cy="811931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spc="-55" dirty="0">
                <a:latin typeface="Calibri Light"/>
                <a:cs typeface="Calibri Light"/>
              </a:rPr>
              <a:t>-</a:t>
            </a:r>
            <a:r>
              <a:rPr lang="en-US" altLang="ko-KR" sz="3600" b="0" spc="-55" dirty="0">
                <a:latin typeface="Calibri Light"/>
                <a:cs typeface="Calibri Light"/>
              </a:rPr>
              <a:t>2</a:t>
            </a:r>
            <a:r>
              <a:rPr sz="3600" b="0" dirty="0">
                <a:latin typeface="Calibri Light"/>
                <a:cs typeface="Calibri Light"/>
              </a:rPr>
              <a:t>.</a:t>
            </a:r>
            <a:r>
              <a:rPr sz="3600" b="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자바 개발 환경 설치하기</a:t>
            </a:r>
            <a:r>
              <a:rPr dirty="0"/>
              <a:t>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A0483-4F5C-D4BA-C2FC-961FF89C3D0D}"/>
              </a:ext>
            </a:extLst>
          </p:cNvPr>
          <p:cNvSpPr txBox="1"/>
          <p:nvPr/>
        </p:nvSpPr>
        <p:spPr>
          <a:xfrm>
            <a:off x="1311438" y="1431643"/>
            <a:ext cx="101762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" marR="0" lvl="0" indent="0" algn="l" defTabSz="457200" rtl="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이클립스</a:t>
            </a:r>
            <a:r>
              <a:rPr kumimoji="0" lang="ko-KR" altLang="en-US" sz="2000" b="1" i="0" u="none" strike="noStrike" kern="1200" cap="none" spc="-1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 </a:t>
            </a:r>
            <a:r>
              <a:rPr kumimoji="0" lang="ko-KR" altLang="en-US" sz="2000" b="1" i="0" u="none" strike="noStrike" kern="1200" cap="none" spc="2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설치하기</a:t>
            </a:r>
            <a:r>
              <a:rPr kumimoji="0" lang="ko-KR" altLang="en-US" sz="2000" b="1" i="0" u="none" strike="noStrike" kern="1200" cap="none" spc="-114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 </a:t>
            </a:r>
            <a:r>
              <a:rPr kumimoji="0" lang="en-US" altLang="ko-KR" sz="2000" b="1" i="0" u="none" strike="noStrike" kern="1200" cap="none" spc="2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(</a:t>
            </a:r>
            <a:r>
              <a:rPr kumimoji="0" lang="ko-KR" altLang="en-US" sz="2000" b="1" i="0" u="none" strike="noStrike" kern="1200" cap="none" spc="25" normalizeH="0" baseline="0" noProof="0" dirty="0" err="1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무설치</a:t>
            </a:r>
            <a:r>
              <a:rPr kumimoji="0" lang="ko-KR" altLang="en-US" sz="2000" b="1" i="0" u="none" strike="noStrike" kern="1200" cap="none" spc="-1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 </a:t>
            </a:r>
            <a:r>
              <a:rPr kumimoji="0" lang="ko-KR" altLang="en-US" sz="2000" b="1" i="0" u="none" strike="noStrike" kern="1200" cap="none" spc="2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버전</a:t>
            </a:r>
            <a:r>
              <a:rPr kumimoji="0" lang="ko-KR" altLang="en-US" sz="2000" b="1" i="0" u="none" strike="noStrike" kern="1200" cap="none" spc="-1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 </a:t>
            </a:r>
            <a:r>
              <a:rPr kumimoji="0" lang="en-US" altLang="ko-KR" sz="2000" b="1" i="0" u="none" strike="noStrike" kern="1200" cap="none" spc="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/</a:t>
            </a:r>
            <a:r>
              <a:rPr kumimoji="0" lang="ko-KR" altLang="en-US" sz="2000" b="1" i="0" u="none" strike="noStrike" kern="1200" cap="none" spc="-2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 </a:t>
            </a:r>
            <a:r>
              <a:rPr kumimoji="0" lang="ko-KR" altLang="en-US" sz="2000" b="1" i="0" u="none" strike="noStrike" kern="1200" cap="none" spc="2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설치</a:t>
            </a:r>
            <a:r>
              <a:rPr kumimoji="0" lang="ko-KR" altLang="en-US" sz="2000" b="1" i="0" u="none" strike="noStrike" kern="1200" cap="none" spc="-3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 </a:t>
            </a:r>
            <a:r>
              <a:rPr kumimoji="0" lang="ko-KR" altLang="en-US" sz="2000" b="1" i="0" u="none" strike="noStrike" kern="1200" cap="none" spc="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버전은</a:t>
            </a:r>
            <a:r>
              <a:rPr kumimoji="0" lang="ko-KR" altLang="en-US" sz="2000" b="1" i="0" u="none" strike="noStrike" kern="1200" cap="none" spc="-10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 </a:t>
            </a:r>
            <a:r>
              <a:rPr kumimoji="0" lang="ko-KR" altLang="en-US" sz="2000" b="1" i="0" u="none" strike="noStrike" kern="1200" cap="none" spc="2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설치</a:t>
            </a:r>
            <a:r>
              <a:rPr kumimoji="0" lang="ko-KR" altLang="en-US" sz="2000" b="1" i="0" u="none" strike="noStrike" kern="1200" cap="none" spc="-3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 </a:t>
            </a:r>
            <a:r>
              <a:rPr kumimoji="0" lang="ko-KR" altLang="en-US" sz="2000" b="1" i="0" u="none" strike="noStrike" kern="1200" cap="none" spc="2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시</a:t>
            </a:r>
            <a:r>
              <a:rPr kumimoji="0" lang="ko-KR" altLang="en-US" sz="2000" b="1" i="0" u="none" strike="noStrike" kern="1200" cap="none" spc="-3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 </a:t>
            </a:r>
            <a:r>
              <a:rPr kumimoji="0" lang="ko-KR" altLang="en-US" sz="2000" b="1" i="0" u="none" strike="noStrike" kern="1200" cap="none" spc="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까다로움</a:t>
            </a:r>
            <a:r>
              <a:rPr kumimoji="0" lang="en-US" altLang="ko-KR" sz="2000" b="1" i="0" u="none" strike="noStrike" kern="1200" cap="none" spc="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)  				</a:t>
            </a:r>
            <a:r>
              <a:rPr kumimoji="0" lang="en-US" altLang="ko-KR" sz="1600" i="0" u="none" strike="noStrike" kern="1200" cap="none" spc="2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맑은 고딕"/>
              </a:rPr>
              <a:t>[</a:t>
            </a:r>
            <a:r>
              <a:rPr kumimoji="0" lang="ko-KR" altLang="en-US" sz="1600" i="0" u="none" strike="noStrike" kern="1200" cap="none" spc="2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맑은 고딕"/>
              </a:rPr>
              <a:t>참고용</a:t>
            </a:r>
            <a:r>
              <a:rPr kumimoji="0" lang="en-US" altLang="ko-KR" sz="1600" i="0" u="none" strike="noStrike" kern="1200" cap="none" spc="2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맑은 고딕"/>
              </a:rPr>
              <a:t>]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+mn-ea"/>
              <a:cs typeface="맑은 고딕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685800" y="1924050"/>
            <a:ext cx="4829175" cy="2171700"/>
            <a:chOff x="685800" y="1924050"/>
            <a:chExt cx="4829175" cy="21717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1924050"/>
              <a:ext cx="4667250" cy="21717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410075" y="3028950"/>
              <a:ext cx="1085850" cy="161925"/>
            </a:xfrm>
            <a:custGeom>
              <a:avLst/>
              <a:gdLst/>
              <a:ahLst/>
              <a:cxnLst/>
              <a:rect l="l" t="t" r="r" b="b"/>
              <a:pathLst>
                <a:path w="1085850" h="161925">
                  <a:moveTo>
                    <a:pt x="0" y="161925"/>
                  </a:moveTo>
                  <a:lnTo>
                    <a:pt x="1085850" y="161925"/>
                  </a:lnTo>
                  <a:lnTo>
                    <a:pt x="1085850" y="0"/>
                  </a:lnTo>
                  <a:lnTo>
                    <a:pt x="0" y="0"/>
                  </a:lnTo>
                  <a:lnTo>
                    <a:pt x="0" y="161925"/>
                  </a:lnTo>
                  <a:close/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825871" y="1588706"/>
            <a:ext cx="1941195" cy="6153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21615" indent="-209550">
              <a:lnSpc>
                <a:spcPct val="100000"/>
              </a:lnSpc>
              <a:spcBef>
                <a:spcPts val="125"/>
              </a:spcBef>
              <a:buAutoNum type="arabicParenR" startAt="4"/>
              <a:tabLst>
                <a:tab pos="222250" algn="l"/>
              </a:tabLst>
            </a:pP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다운</a:t>
            </a:r>
            <a:r>
              <a:rPr sz="1400" spc="-7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후</a:t>
            </a:r>
            <a:r>
              <a:rPr sz="1400" spc="-6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압출</a:t>
            </a:r>
            <a:r>
              <a:rPr sz="1400" spc="-6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맑은 고딕"/>
                <a:cs typeface="맑은 고딕"/>
              </a:rPr>
              <a:t>풀기</a:t>
            </a:r>
            <a:endParaRPr sz="1400">
              <a:latin typeface="맑은 고딕"/>
              <a:cs typeface="맑은 고딕"/>
            </a:endParaRPr>
          </a:p>
          <a:p>
            <a:pPr marL="221615" indent="-209550">
              <a:lnSpc>
                <a:spcPct val="100000"/>
              </a:lnSpc>
              <a:spcBef>
                <a:spcPts val="1250"/>
              </a:spcBef>
              <a:buAutoNum type="arabicParenR" startAt="4"/>
              <a:tabLst>
                <a:tab pos="222250" algn="l"/>
              </a:tabLst>
            </a:pPr>
            <a:r>
              <a:rPr sz="1400" spc="5" dirty="0">
                <a:solidFill>
                  <a:srgbClr val="404040"/>
                </a:solidFill>
                <a:latin typeface="맑은 고딕"/>
                <a:cs typeface="맑은 고딕"/>
              </a:rPr>
              <a:t>eclipse.exe</a:t>
            </a:r>
            <a:r>
              <a:rPr sz="1400" spc="-8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더블</a:t>
            </a:r>
            <a:r>
              <a:rPr sz="1400" spc="-8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맑은 고딕"/>
                <a:cs typeface="맑은 고딕"/>
              </a:rPr>
              <a:t>클릭</a:t>
            </a:r>
            <a:endParaRPr sz="1400">
              <a:latin typeface="맑은 고딕"/>
              <a:cs typeface="맑은 고딕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48325" y="2333625"/>
            <a:ext cx="6410325" cy="3248025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6347BB74-F0E4-601B-AE57-B3337C9F7E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97698"/>
            <a:ext cx="10058400" cy="627265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u="none" spc="-105" dirty="0">
                <a:latin typeface="Calibri Light"/>
                <a:cs typeface="Calibri Light"/>
              </a:rPr>
              <a:t>1</a:t>
            </a:r>
            <a:r>
              <a:rPr sz="3600" b="0" u="none" spc="-55" dirty="0">
                <a:latin typeface="Calibri Light"/>
                <a:cs typeface="Calibri Light"/>
              </a:rPr>
              <a:t>-</a:t>
            </a:r>
            <a:r>
              <a:rPr lang="en-US" altLang="ko-KR" sz="3600" b="0" u="none" spc="-55" dirty="0">
                <a:latin typeface="Calibri Light"/>
                <a:cs typeface="Calibri Light"/>
              </a:rPr>
              <a:t>2</a:t>
            </a:r>
            <a:r>
              <a:rPr sz="3600" b="0" u="none" dirty="0">
                <a:latin typeface="Calibri Light"/>
                <a:cs typeface="Calibri Light"/>
              </a:rPr>
              <a:t>.</a:t>
            </a:r>
            <a:r>
              <a:rPr sz="3600" b="0" u="none" spc="-45" dirty="0">
                <a:latin typeface="Calibri Light"/>
                <a:cs typeface="Calibri Light"/>
              </a:rPr>
              <a:t> </a:t>
            </a:r>
            <a:r>
              <a:rPr lang="ko-KR" altLang="en-US" sz="3600" u="none" spc="-75" dirty="0"/>
              <a:t>자바 개발 환경 설치하기</a:t>
            </a:r>
            <a:r>
              <a:rPr u="none" dirty="0"/>
              <a:t>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BD4080-8554-E86D-18EE-69F0ACF0E577}"/>
              </a:ext>
            </a:extLst>
          </p:cNvPr>
          <p:cNvSpPr txBox="1"/>
          <p:nvPr/>
        </p:nvSpPr>
        <p:spPr>
          <a:xfrm>
            <a:off x="987636" y="1572817"/>
            <a:ext cx="2601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" marR="0" lvl="0" indent="0" algn="l" defTabSz="457200" rtl="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lang="en-US" altLang="ko-KR" sz="1400" b="0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  <a:r>
              <a:rPr kumimoji="0" lang="ko-KR" altLang="en-US" sz="1400" b="0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altLang="ko-KR" sz="1400" b="0" i="0" u="none" strike="noStrike" kern="1200" cap="none" spc="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lang="en-US" altLang="ko-KR" sz="14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lang="en-US" altLang="ko-KR" sz="1400" b="0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ndo</a:t>
            </a:r>
            <a:r>
              <a:rPr kumimoji="0" lang="en-US" altLang="ko-KR" sz="1400" b="0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lang="ko-KR" altLang="en-US" sz="1400" b="0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ko-KR" altLang="en-US" sz="1400" b="0" i="0" u="none" strike="noStrike" kern="1200" cap="none" spc="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버전으</a:t>
            </a:r>
            <a:r>
              <a:rPr kumimoji="0" lang="ko-KR" altLang="en-US" sz="1400" b="0" i="0" u="none" strike="noStrike" kern="1200" cap="none" spc="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로</a:t>
            </a:r>
            <a:r>
              <a:rPr kumimoji="0" lang="ko-KR" altLang="en-US" sz="1400" b="0" i="0" u="none" strike="noStrike" kern="1200" cap="none" spc="-2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 </a:t>
            </a:r>
            <a:r>
              <a:rPr kumimoji="0" lang="ko-KR" altLang="en-US" sz="1400" b="0" i="0" u="none" strike="noStrike" kern="1200" cap="none" spc="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+mn-ea"/>
                <a:cs typeface="맑은 고딕"/>
              </a:rPr>
              <a:t>설치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+mn-ea"/>
              <a:cs typeface="맑은 고딕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5532" y="1589743"/>
            <a:ext cx="250444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5"/>
              </a:spcBef>
              <a:buChar char="■"/>
              <a:tabLst>
                <a:tab pos="356235" algn="l"/>
              </a:tabLst>
            </a:pPr>
            <a:r>
              <a:rPr sz="2000" b="1" spc="20" dirty="0">
                <a:solidFill>
                  <a:srgbClr val="006FC0"/>
                </a:solidFill>
                <a:latin typeface="맑은 고딕"/>
                <a:cs typeface="맑은 고딕"/>
              </a:rPr>
              <a:t>이클립스</a:t>
            </a:r>
            <a:r>
              <a:rPr sz="2000" b="1" spc="-170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설치하기</a:t>
            </a:r>
            <a:endParaRPr sz="2000" dirty="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3632" y="2307907"/>
            <a:ext cx="279971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5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1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spc="-30" dirty="0">
                <a:solidFill>
                  <a:srgbClr val="404040"/>
                </a:solidFill>
                <a:latin typeface="Calibri"/>
                <a:cs typeface="Calibri"/>
              </a:rPr>
              <a:t>l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400" spc="5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400" spc="-3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15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400" spc="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sz="1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검색</a:t>
            </a:r>
            <a:r>
              <a:rPr sz="1400" spc="-19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→</a:t>
            </a:r>
            <a:r>
              <a:rPr sz="1400" spc="-5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3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400" spc="40" dirty="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l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4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맑은 고딕"/>
                <a:cs typeface="맑은 고딕"/>
              </a:rPr>
              <a:t>클릭</a:t>
            </a:r>
            <a:endParaRPr sz="1400" dirty="0">
              <a:latin typeface="맑은 고딕"/>
              <a:cs typeface="맑은 고딕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62050" y="2676525"/>
            <a:ext cx="5343525" cy="2524125"/>
            <a:chOff x="1162050" y="2676525"/>
            <a:chExt cx="5343525" cy="2524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2050" y="2676525"/>
              <a:ext cx="5095875" cy="25241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29250" y="2705100"/>
              <a:ext cx="1057275" cy="361950"/>
            </a:xfrm>
            <a:custGeom>
              <a:avLst/>
              <a:gdLst/>
              <a:ahLst/>
              <a:cxnLst/>
              <a:rect l="l" t="t" r="r" b="b"/>
              <a:pathLst>
                <a:path w="1057275" h="361950">
                  <a:moveTo>
                    <a:pt x="0" y="361950"/>
                  </a:moveTo>
                  <a:lnTo>
                    <a:pt x="1057275" y="361950"/>
                  </a:lnTo>
                  <a:lnTo>
                    <a:pt x="1057275" y="0"/>
                  </a:lnTo>
                  <a:lnTo>
                    <a:pt x="0" y="0"/>
                  </a:lnTo>
                  <a:lnTo>
                    <a:pt x="0" y="361950"/>
                  </a:lnTo>
                  <a:close/>
                </a:path>
              </a:pathLst>
            </a:custGeom>
            <a:ln w="571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048500" y="2609850"/>
            <a:ext cx="3457575" cy="2590800"/>
            <a:chOff x="7048500" y="2609850"/>
            <a:chExt cx="3457575" cy="25908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8500" y="2609850"/>
              <a:ext cx="3457575" cy="25908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086725" y="4533900"/>
              <a:ext cx="1390650" cy="371475"/>
            </a:xfrm>
            <a:custGeom>
              <a:avLst/>
              <a:gdLst/>
              <a:ahLst/>
              <a:cxnLst/>
              <a:rect l="l" t="t" r="r" b="b"/>
              <a:pathLst>
                <a:path w="1390650" h="371475">
                  <a:moveTo>
                    <a:pt x="0" y="371475"/>
                  </a:moveTo>
                  <a:lnTo>
                    <a:pt x="1390650" y="371475"/>
                  </a:lnTo>
                  <a:lnTo>
                    <a:pt x="1390650" y="0"/>
                  </a:lnTo>
                  <a:lnTo>
                    <a:pt x="0" y="0"/>
                  </a:lnTo>
                  <a:lnTo>
                    <a:pt x="0" y="371475"/>
                  </a:lnTo>
                  <a:close/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064756" y="2277173"/>
            <a:ext cx="192214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0" dirty="0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1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400" spc="40" dirty="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l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4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x</a:t>
            </a:r>
            <a:r>
              <a:rPr sz="1400" spc="30" dirty="0">
                <a:solidFill>
                  <a:srgbClr val="404040"/>
                </a:solidFill>
                <a:latin typeface="Calibri"/>
                <a:cs typeface="Calibri"/>
              </a:rPr>
              <a:t>86</a:t>
            </a:r>
            <a:r>
              <a:rPr sz="1400" spc="-30" dirty="0">
                <a:solidFill>
                  <a:srgbClr val="404040"/>
                </a:solidFill>
                <a:latin typeface="Calibri"/>
                <a:cs typeface="Calibri"/>
              </a:rPr>
              <a:t>_</a:t>
            </a:r>
            <a:r>
              <a:rPr sz="1400" spc="30" dirty="0">
                <a:solidFill>
                  <a:srgbClr val="404040"/>
                </a:solidFill>
                <a:latin typeface="Calibri"/>
                <a:cs typeface="Calibri"/>
              </a:rPr>
              <a:t>6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r>
              <a:rPr sz="1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맑은 고딕"/>
                <a:cs typeface="맑은 고딕"/>
              </a:rPr>
              <a:t>클릭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C741B10-10B8-D208-8300-4E7BC7FFEF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13032"/>
            <a:ext cx="10058400" cy="811931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spc="-55" dirty="0">
                <a:latin typeface="Calibri Light"/>
                <a:cs typeface="Calibri Light"/>
              </a:rPr>
              <a:t>-</a:t>
            </a:r>
            <a:r>
              <a:rPr lang="en-US" altLang="ko-KR" sz="3600" b="0" spc="-55" dirty="0">
                <a:latin typeface="Calibri Light"/>
                <a:cs typeface="Calibri Light"/>
              </a:rPr>
              <a:t>2</a:t>
            </a:r>
            <a:r>
              <a:rPr sz="3600" b="0" dirty="0">
                <a:latin typeface="Calibri Light"/>
                <a:cs typeface="Calibri Light"/>
              </a:rPr>
              <a:t>.</a:t>
            </a:r>
            <a:r>
              <a:rPr sz="3600" b="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자바 개발 환경 설치하기</a:t>
            </a:r>
            <a:r>
              <a:rPr dirty="0"/>
              <a:t>	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23569" y="1761841"/>
            <a:ext cx="4210685" cy="57848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250" spc="25" dirty="0">
                <a:solidFill>
                  <a:srgbClr val="404040"/>
                </a:solidFill>
                <a:latin typeface="Calibri"/>
                <a:cs typeface="Calibri"/>
              </a:rPr>
              <a:t>3)</a:t>
            </a:r>
            <a:r>
              <a:rPr sz="125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404040"/>
                </a:solidFill>
                <a:latin typeface="Calibri"/>
                <a:cs typeface="Calibri"/>
              </a:rPr>
              <a:t>workspace</a:t>
            </a:r>
            <a:r>
              <a:rPr sz="1250" spc="1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250" spc="25" dirty="0">
                <a:solidFill>
                  <a:srgbClr val="404040"/>
                </a:solidFill>
                <a:latin typeface="맑은 고딕"/>
                <a:cs typeface="맑은 고딕"/>
              </a:rPr>
              <a:t>설정</a:t>
            </a:r>
            <a:endParaRPr sz="12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250" spc="10" dirty="0">
                <a:solidFill>
                  <a:srgbClr val="404040"/>
                </a:solidFill>
                <a:latin typeface="Calibri"/>
                <a:cs typeface="Calibri"/>
              </a:rPr>
              <a:t>*</a:t>
            </a:r>
            <a:r>
              <a:rPr sz="1250" spc="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250" spc="20" dirty="0">
                <a:solidFill>
                  <a:srgbClr val="404040"/>
                </a:solidFill>
                <a:latin typeface="맑은 고딕"/>
                <a:cs typeface="맑은 고딕"/>
              </a:rPr>
              <a:t>복잡</a:t>
            </a:r>
            <a:r>
              <a:rPr sz="1250" spc="25" dirty="0">
                <a:solidFill>
                  <a:srgbClr val="404040"/>
                </a:solidFill>
                <a:latin typeface="맑은 고딕"/>
                <a:cs typeface="맑은 고딕"/>
              </a:rPr>
              <a:t>할</a:t>
            </a:r>
            <a:r>
              <a:rPr sz="1250" spc="-6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250" spc="25" dirty="0">
                <a:solidFill>
                  <a:srgbClr val="404040"/>
                </a:solidFill>
                <a:latin typeface="맑은 고딕"/>
                <a:cs typeface="맑은 고딕"/>
              </a:rPr>
              <a:t>시</a:t>
            </a:r>
            <a:r>
              <a:rPr sz="1250" spc="-14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250" spc="-5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1250" spc="10" dirty="0">
                <a:solidFill>
                  <a:srgbClr val="404040"/>
                </a:solidFill>
                <a:latin typeface="Calibri"/>
                <a:cs typeface="Calibri"/>
              </a:rPr>
              <a:t>ro</a:t>
            </a:r>
            <a:r>
              <a:rPr sz="1250" dirty="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sz="1250" spc="35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250" spc="1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250" spc="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250" spc="20" dirty="0">
                <a:solidFill>
                  <a:srgbClr val="404040"/>
                </a:solidFill>
                <a:latin typeface="맑은 고딕"/>
                <a:cs typeface="맑은 고딕"/>
              </a:rPr>
              <a:t>클릭하</a:t>
            </a:r>
            <a:r>
              <a:rPr sz="1250" spc="25" dirty="0">
                <a:solidFill>
                  <a:srgbClr val="404040"/>
                </a:solidFill>
                <a:latin typeface="맑은 고딕"/>
                <a:cs typeface="맑은 고딕"/>
              </a:rPr>
              <a:t>여</a:t>
            </a:r>
            <a:r>
              <a:rPr sz="1250" spc="-6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250" spc="25" dirty="0">
                <a:solidFill>
                  <a:srgbClr val="404040"/>
                </a:solidFill>
                <a:latin typeface="맑은 고딕"/>
                <a:cs typeface="맑은 고딕"/>
              </a:rPr>
              <a:t>새로운</a:t>
            </a:r>
            <a:r>
              <a:rPr sz="1250" spc="-7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250" spc="20" dirty="0">
                <a:solidFill>
                  <a:srgbClr val="404040"/>
                </a:solidFill>
                <a:latin typeface="맑은 고딕"/>
                <a:cs typeface="맑은 고딕"/>
              </a:rPr>
              <a:t>디렉터</a:t>
            </a:r>
            <a:r>
              <a:rPr sz="1250" spc="25" dirty="0">
                <a:solidFill>
                  <a:srgbClr val="404040"/>
                </a:solidFill>
                <a:latin typeface="맑은 고딕"/>
                <a:cs typeface="맑은 고딕"/>
              </a:rPr>
              <a:t>리</a:t>
            </a:r>
            <a:r>
              <a:rPr sz="1250" spc="1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250" spc="25" dirty="0">
                <a:solidFill>
                  <a:srgbClr val="404040"/>
                </a:solidFill>
                <a:latin typeface="맑은 고딕"/>
                <a:cs typeface="맑은 고딕"/>
              </a:rPr>
              <a:t>만들어도</a:t>
            </a:r>
            <a:r>
              <a:rPr sz="1250" spc="-7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250" spc="25" dirty="0">
                <a:solidFill>
                  <a:srgbClr val="404040"/>
                </a:solidFill>
                <a:latin typeface="맑은 고딕"/>
                <a:cs typeface="맑은 고딕"/>
              </a:rPr>
              <a:t>됨</a:t>
            </a:r>
            <a:endParaRPr sz="125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5534" y="1819909"/>
            <a:ext cx="456057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5" dirty="0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spc="3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404040"/>
                </a:solidFill>
                <a:latin typeface="Calibri"/>
                <a:cs typeface="Calibri"/>
              </a:rPr>
              <a:t>j</a:t>
            </a:r>
            <a:r>
              <a:rPr sz="1400" spc="-7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40" dirty="0">
                <a:solidFill>
                  <a:srgbClr val="404040"/>
                </a:solidFill>
                <a:latin typeface="Calibri"/>
                <a:cs typeface="Calibri"/>
              </a:rPr>
              <a:t>v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65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400" spc="3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spc="-7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400" spc="35" dirty="0">
                <a:solidFill>
                  <a:srgbClr val="404040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ct</a:t>
            </a:r>
            <a:r>
              <a:rPr sz="1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클릭</a:t>
            </a:r>
            <a:r>
              <a:rPr sz="1400" spc="-19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1400" spc="35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J</a:t>
            </a:r>
            <a:r>
              <a:rPr sz="1400" spc="-14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50" dirty="0">
                <a:solidFill>
                  <a:srgbClr val="404040"/>
                </a:solidFill>
                <a:latin typeface="Calibri"/>
                <a:cs typeface="Calibri"/>
              </a:rPr>
              <a:t>V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_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LA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맑은 고딕"/>
                <a:cs typeface="맑은 고딕"/>
              </a:rPr>
              <a:t>폴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더</a:t>
            </a:r>
            <a:r>
              <a:rPr sz="1400" spc="-19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생성</a:t>
            </a:r>
            <a:r>
              <a:rPr sz="1400" spc="-50" dirty="0">
                <a:solidFill>
                  <a:srgbClr val="404040"/>
                </a:solidFill>
                <a:latin typeface="맑은 고딕"/>
                <a:cs typeface="맑은 고딕"/>
              </a:rPr>
              <a:t>하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였</a:t>
            </a:r>
            <a:r>
              <a:rPr sz="1400" spc="20" dirty="0">
                <a:solidFill>
                  <a:srgbClr val="404040"/>
                </a:solidFill>
                <a:latin typeface="맑은 고딕"/>
                <a:cs typeface="맑은 고딕"/>
              </a:rPr>
              <a:t>음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5" y="2628900"/>
            <a:ext cx="3990975" cy="245745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133975" y="2062479"/>
            <a:ext cx="6419850" cy="4147821"/>
            <a:chOff x="5133975" y="2062479"/>
            <a:chExt cx="6419850" cy="4147821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3975" y="2209800"/>
              <a:ext cx="6419850" cy="40005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219700" y="2962275"/>
              <a:ext cx="6286500" cy="657225"/>
            </a:xfrm>
            <a:custGeom>
              <a:avLst/>
              <a:gdLst/>
              <a:ahLst/>
              <a:cxnLst/>
              <a:rect l="l" t="t" r="r" b="b"/>
              <a:pathLst>
                <a:path w="6286500" h="657225">
                  <a:moveTo>
                    <a:pt x="0" y="238125"/>
                  </a:moveTo>
                  <a:lnTo>
                    <a:pt x="971550" y="238125"/>
                  </a:lnTo>
                  <a:lnTo>
                    <a:pt x="971550" y="0"/>
                  </a:lnTo>
                  <a:lnTo>
                    <a:pt x="0" y="0"/>
                  </a:lnTo>
                  <a:lnTo>
                    <a:pt x="0" y="238125"/>
                  </a:lnTo>
                  <a:close/>
                </a:path>
                <a:path w="6286500" h="657225">
                  <a:moveTo>
                    <a:pt x="4324350" y="657225"/>
                  </a:moveTo>
                  <a:lnTo>
                    <a:pt x="6286500" y="657225"/>
                  </a:lnTo>
                  <a:lnTo>
                    <a:pt x="6286500" y="180975"/>
                  </a:lnTo>
                  <a:lnTo>
                    <a:pt x="4324350" y="180975"/>
                  </a:lnTo>
                  <a:lnTo>
                    <a:pt x="4324350" y="65722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40053" y="2559793"/>
              <a:ext cx="1228725" cy="493227"/>
            </a:xfrm>
            <a:custGeom>
              <a:avLst/>
              <a:gdLst/>
              <a:ahLst/>
              <a:cxnLst/>
              <a:rect l="l" t="t" r="r" b="b"/>
              <a:pathLst>
                <a:path w="1228725" h="1057275">
                  <a:moveTo>
                    <a:pt x="0" y="528574"/>
                  </a:moveTo>
                  <a:lnTo>
                    <a:pt x="2036" y="485233"/>
                  </a:lnTo>
                  <a:lnTo>
                    <a:pt x="8041" y="442855"/>
                  </a:lnTo>
                  <a:lnTo>
                    <a:pt x="17856" y="401576"/>
                  </a:lnTo>
                  <a:lnTo>
                    <a:pt x="31323" y="361533"/>
                  </a:lnTo>
                  <a:lnTo>
                    <a:pt x="48283" y="322861"/>
                  </a:lnTo>
                  <a:lnTo>
                    <a:pt x="68579" y="285697"/>
                  </a:lnTo>
                  <a:lnTo>
                    <a:pt x="92053" y="250178"/>
                  </a:lnTo>
                  <a:lnTo>
                    <a:pt x="118546" y="216438"/>
                  </a:lnTo>
                  <a:lnTo>
                    <a:pt x="147901" y="184615"/>
                  </a:lnTo>
                  <a:lnTo>
                    <a:pt x="179959" y="154844"/>
                  </a:lnTo>
                  <a:lnTo>
                    <a:pt x="214561" y="127263"/>
                  </a:lnTo>
                  <a:lnTo>
                    <a:pt x="251551" y="102006"/>
                  </a:lnTo>
                  <a:lnTo>
                    <a:pt x="290769" y="79211"/>
                  </a:lnTo>
                  <a:lnTo>
                    <a:pt x="332059" y="59013"/>
                  </a:lnTo>
                  <a:lnTo>
                    <a:pt x="375261" y="41548"/>
                  </a:lnTo>
                  <a:lnTo>
                    <a:pt x="420217" y="26954"/>
                  </a:lnTo>
                  <a:lnTo>
                    <a:pt x="466770" y="15366"/>
                  </a:lnTo>
                  <a:lnTo>
                    <a:pt x="514761" y="6920"/>
                  </a:lnTo>
                  <a:lnTo>
                    <a:pt x="564032" y="1752"/>
                  </a:lnTo>
                  <a:lnTo>
                    <a:pt x="614426" y="0"/>
                  </a:lnTo>
                  <a:lnTo>
                    <a:pt x="664801" y="1752"/>
                  </a:lnTo>
                  <a:lnTo>
                    <a:pt x="714056" y="6920"/>
                  </a:lnTo>
                  <a:lnTo>
                    <a:pt x="762032" y="15366"/>
                  </a:lnTo>
                  <a:lnTo>
                    <a:pt x="808572" y="26954"/>
                  </a:lnTo>
                  <a:lnTo>
                    <a:pt x="853517" y="41548"/>
                  </a:lnTo>
                  <a:lnTo>
                    <a:pt x="896709" y="59013"/>
                  </a:lnTo>
                  <a:lnTo>
                    <a:pt x="937989" y="79211"/>
                  </a:lnTo>
                  <a:lnTo>
                    <a:pt x="977200" y="102006"/>
                  </a:lnTo>
                  <a:lnTo>
                    <a:pt x="1014184" y="127263"/>
                  </a:lnTo>
                  <a:lnTo>
                    <a:pt x="1048781" y="154844"/>
                  </a:lnTo>
                  <a:lnTo>
                    <a:pt x="1080835" y="184615"/>
                  </a:lnTo>
                  <a:lnTo>
                    <a:pt x="1110186" y="216438"/>
                  </a:lnTo>
                  <a:lnTo>
                    <a:pt x="1136676" y="250178"/>
                  </a:lnTo>
                  <a:lnTo>
                    <a:pt x="1160148" y="285697"/>
                  </a:lnTo>
                  <a:lnTo>
                    <a:pt x="1180443" y="322861"/>
                  </a:lnTo>
                  <a:lnTo>
                    <a:pt x="1197402" y="361533"/>
                  </a:lnTo>
                  <a:lnTo>
                    <a:pt x="1210868" y="401576"/>
                  </a:lnTo>
                  <a:lnTo>
                    <a:pt x="1220683" y="442855"/>
                  </a:lnTo>
                  <a:lnTo>
                    <a:pt x="1226688" y="485233"/>
                  </a:lnTo>
                  <a:lnTo>
                    <a:pt x="1228725" y="528574"/>
                  </a:lnTo>
                  <a:lnTo>
                    <a:pt x="1226688" y="571932"/>
                  </a:lnTo>
                  <a:lnTo>
                    <a:pt x="1220683" y="614327"/>
                  </a:lnTo>
                  <a:lnTo>
                    <a:pt x="1210868" y="655620"/>
                  </a:lnTo>
                  <a:lnTo>
                    <a:pt x="1197402" y="695676"/>
                  </a:lnTo>
                  <a:lnTo>
                    <a:pt x="1180443" y="734359"/>
                  </a:lnTo>
                  <a:lnTo>
                    <a:pt x="1160148" y="771533"/>
                  </a:lnTo>
                  <a:lnTo>
                    <a:pt x="1136676" y="807062"/>
                  </a:lnTo>
                  <a:lnTo>
                    <a:pt x="1110186" y="840809"/>
                  </a:lnTo>
                  <a:lnTo>
                    <a:pt x="1080835" y="872638"/>
                  </a:lnTo>
                  <a:lnTo>
                    <a:pt x="1048781" y="902414"/>
                  </a:lnTo>
                  <a:lnTo>
                    <a:pt x="1014184" y="930000"/>
                  </a:lnTo>
                  <a:lnTo>
                    <a:pt x="977200" y="955260"/>
                  </a:lnTo>
                  <a:lnTo>
                    <a:pt x="937989" y="978058"/>
                  </a:lnTo>
                  <a:lnTo>
                    <a:pt x="896709" y="998258"/>
                  </a:lnTo>
                  <a:lnTo>
                    <a:pt x="853517" y="1015724"/>
                  </a:lnTo>
                  <a:lnTo>
                    <a:pt x="808572" y="1030319"/>
                  </a:lnTo>
                  <a:lnTo>
                    <a:pt x="762032" y="1041908"/>
                  </a:lnTo>
                  <a:lnTo>
                    <a:pt x="714056" y="1050354"/>
                  </a:lnTo>
                  <a:lnTo>
                    <a:pt x="664801" y="1055522"/>
                  </a:lnTo>
                  <a:lnTo>
                    <a:pt x="614426" y="1057275"/>
                  </a:lnTo>
                  <a:lnTo>
                    <a:pt x="564032" y="1055522"/>
                  </a:lnTo>
                  <a:lnTo>
                    <a:pt x="514761" y="1050354"/>
                  </a:lnTo>
                  <a:lnTo>
                    <a:pt x="466770" y="1041908"/>
                  </a:lnTo>
                  <a:lnTo>
                    <a:pt x="420217" y="1030319"/>
                  </a:lnTo>
                  <a:lnTo>
                    <a:pt x="375261" y="1015724"/>
                  </a:lnTo>
                  <a:lnTo>
                    <a:pt x="332059" y="998258"/>
                  </a:lnTo>
                  <a:lnTo>
                    <a:pt x="290769" y="978058"/>
                  </a:lnTo>
                  <a:lnTo>
                    <a:pt x="251551" y="955260"/>
                  </a:lnTo>
                  <a:lnTo>
                    <a:pt x="214561" y="930000"/>
                  </a:lnTo>
                  <a:lnTo>
                    <a:pt x="179958" y="902414"/>
                  </a:lnTo>
                  <a:lnTo>
                    <a:pt x="147901" y="872638"/>
                  </a:lnTo>
                  <a:lnTo>
                    <a:pt x="118546" y="840809"/>
                  </a:lnTo>
                  <a:lnTo>
                    <a:pt x="92053" y="807062"/>
                  </a:lnTo>
                  <a:lnTo>
                    <a:pt x="68579" y="771533"/>
                  </a:lnTo>
                  <a:lnTo>
                    <a:pt x="48283" y="734359"/>
                  </a:lnTo>
                  <a:lnTo>
                    <a:pt x="31323" y="695676"/>
                  </a:lnTo>
                  <a:lnTo>
                    <a:pt x="17856" y="655620"/>
                  </a:lnTo>
                  <a:lnTo>
                    <a:pt x="8041" y="614327"/>
                  </a:lnTo>
                  <a:lnTo>
                    <a:pt x="2036" y="571932"/>
                  </a:lnTo>
                  <a:lnTo>
                    <a:pt x="0" y="528574"/>
                  </a:lnTo>
                  <a:close/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42143" y="2062479"/>
              <a:ext cx="400050" cy="724463"/>
            </a:xfrm>
            <a:custGeom>
              <a:avLst/>
              <a:gdLst/>
              <a:ahLst/>
              <a:cxnLst/>
              <a:rect l="l" t="t" r="r" b="b"/>
              <a:pathLst>
                <a:path w="400050" h="676275">
                  <a:moveTo>
                    <a:pt x="300100" y="0"/>
                  </a:moveTo>
                  <a:lnTo>
                    <a:pt x="200025" y="99949"/>
                  </a:lnTo>
                  <a:lnTo>
                    <a:pt x="250063" y="99949"/>
                  </a:lnTo>
                  <a:lnTo>
                    <a:pt x="250063" y="576199"/>
                  </a:lnTo>
                  <a:lnTo>
                    <a:pt x="0" y="576199"/>
                  </a:lnTo>
                  <a:lnTo>
                    <a:pt x="0" y="676275"/>
                  </a:lnTo>
                  <a:lnTo>
                    <a:pt x="350011" y="676275"/>
                  </a:lnTo>
                  <a:lnTo>
                    <a:pt x="350011" y="99949"/>
                  </a:lnTo>
                  <a:lnTo>
                    <a:pt x="400050" y="99949"/>
                  </a:lnTo>
                  <a:lnTo>
                    <a:pt x="30010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2">
            <a:extLst>
              <a:ext uri="{FF2B5EF4-FFF2-40B4-BE49-F238E27FC236}">
                <a16:creationId xmlns:a16="http://schemas.microsoft.com/office/drawing/2014/main" id="{C0D511E1-3AB1-0818-05A6-5A320A7434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13032"/>
            <a:ext cx="10058400" cy="811931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spc="-55" dirty="0">
                <a:latin typeface="Calibri Light"/>
                <a:cs typeface="Calibri Light"/>
              </a:rPr>
              <a:t>-</a:t>
            </a:r>
            <a:r>
              <a:rPr lang="en-US" altLang="ko-KR" sz="3600" b="0" spc="-55" dirty="0">
                <a:latin typeface="Calibri Light"/>
                <a:cs typeface="Calibri Light"/>
              </a:rPr>
              <a:t>2</a:t>
            </a:r>
            <a:r>
              <a:rPr sz="3600" b="0" dirty="0">
                <a:latin typeface="Calibri Light"/>
                <a:cs typeface="Calibri Light"/>
              </a:rPr>
              <a:t>.</a:t>
            </a:r>
            <a:r>
              <a:rPr sz="3600" b="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자바 개발 환경 설치하기</a:t>
            </a:r>
            <a:r>
              <a:rPr dirty="0"/>
              <a:t>	</a:t>
            </a: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15DC6A43-55D8-4D23-AD93-F96C707492AC}"/>
              </a:ext>
            </a:extLst>
          </p:cNvPr>
          <p:cNvSpPr txBox="1"/>
          <p:nvPr/>
        </p:nvSpPr>
        <p:spPr>
          <a:xfrm>
            <a:off x="11155680" y="3763766"/>
            <a:ext cx="809625" cy="1000125"/>
          </a:xfrm>
          <a:prstGeom prst="rect">
            <a:avLst/>
          </a:prstGeom>
          <a:solidFill>
            <a:srgbClr val="E38312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185420">
              <a:lnSpc>
                <a:spcPct val="100000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JAVA</a:t>
            </a:r>
            <a:endParaRPr sz="1800" dirty="0">
              <a:latin typeface="Calibri"/>
              <a:cs typeface="Calibri"/>
            </a:endParaRPr>
          </a:p>
          <a:p>
            <a:pPr marL="185420">
              <a:lnSpc>
                <a:spcPct val="100000"/>
              </a:lnSpc>
              <a:spcBef>
                <a:spcPts val="95"/>
              </a:spcBef>
            </a:pPr>
            <a:r>
              <a:rPr sz="1800" spc="-5" dirty="0">
                <a:solidFill>
                  <a:srgbClr val="FFFFFF"/>
                </a:solidFill>
                <a:latin typeface="맑은 고딕"/>
                <a:cs typeface="맑은 고딕"/>
              </a:rPr>
              <a:t>버전</a:t>
            </a:r>
            <a:endParaRPr sz="1800" dirty="0">
              <a:latin typeface="맑은 고딕"/>
              <a:cs typeface="맑은 고딕"/>
            </a:endParaRPr>
          </a:p>
        </p:txBody>
      </p:sp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74B02516-DE3B-416C-B6D9-845F16A8A2F6}"/>
              </a:ext>
            </a:extLst>
          </p:cNvPr>
          <p:cNvSpPr/>
          <p:nvPr/>
        </p:nvSpPr>
        <p:spPr>
          <a:xfrm rot="5400000">
            <a:off x="10227723" y="3731862"/>
            <a:ext cx="850392" cy="73152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B428B-0C09-FCB9-9A6F-37DC8252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744" y="450507"/>
            <a:ext cx="7026442" cy="128395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자바 프로그래밍 시작하기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4CF0F2-07E4-6A44-2588-5A40A7D1B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87579"/>
            <a:ext cx="9144000" cy="2370221"/>
          </a:xfrm>
        </p:spPr>
        <p:txBody>
          <a:bodyPr/>
          <a:lstStyle/>
          <a:p>
            <a:pPr algn="l"/>
            <a:r>
              <a:rPr lang="en-US" altLang="ko-KR" dirty="0"/>
              <a:t>1-1. </a:t>
            </a:r>
            <a:r>
              <a:rPr lang="ko-KR" altLang="en-US" dirty="0"/>
              <a:t>프로그래밍과 자바</a:t>
            </a:r>
          </a:p>
          <a:p>
            <a:pPr algn="l"/>
            <a:r>
              <a:rPr lang="en-US" altLang="ko-KR" dirty="0"/>
              <a:t>1-2. </a:t>
            </a:r>
            <a:r>
              <a:rPr lang="ko-KR" altLang="en-US" dirty="0"/>
              <a:t>자바 개발 환경 설치하기</a:t>
            </a:r>
            <a:endParaRPr lang="en-US" altLang="ko-KR" dirty="0"/>
          </a:p>
          <a:p>
            <a:pPr algn="l"/>
            <a:r>
              <a:rPr lang="en-US" altLang="ko-KR" dirty="0"/>
              <a:t>1-3. </a:t>
            </a:r>
            <a:r>
              <a:rPr lang="ko-KR" altLang="en-US" dirty="0"/>
              <a:t>이클립스로 첫 프로그램 만들기</a:t>
            </a:r>
            <a:endParaRPr lang="en-US" altLang="ko-KR" dirty="0"/>
          </a:p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5102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71650"/>
            <a:ext cx="12192000" cy="5086350"/>
            <a:chOff x="0" y="1771650"/>
            <a:chExt cx="12192000" cy="5086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1781175"/>
              <a:ext cx="4886325" cy="4572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2475" y="2495550"/>
              <a:ext cx="971550" cy="238125"/>
            </a:xfrm>
            <a:custGeom>
              <a:avLst/>
              <a:gdLst/>
              <a:ahLst/>
              <a:cxnLst/>
              <a:rect l="l" t="t" r="r" b="b"/>
              <a:pathLst>
                <a:path w="971550" h="238125">
                  <a:moveTo>
                    <a:pt x="0" y="238125"/>
                  </a:moveTo>
                  <a:lnTo>
                    <a:pt x="971550" y="238125"/>
                  </a:lnTo>
                  <a:lnTo>
                    <a:pt x="971550" y="0"/>
                  </a:lnTo>
                  <a:lnTo>
                    <a:pt x="0" y="0"/>
                  </a:lnTo>
                  <a:lnTo>
                    <a:pt x="0" y="23812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76500" y="2647950"/>
              <a:ext cx="3181350" cy="304800"/>
            </a:xfrm>
            <a:custGeom>
              <a:avLst/>
              <a:gdLst/>
              <a:ahLst/>
              <a:cxnLst/>
              <a:rect l="l" t="t" r="r" b="b"/>
              <a:pathLst>
                <a:path w="3181350" h="304800">
                  <a:moveTo>
                    <a:pt x="0" y="304800"/>
                  </a:moveTo>
                  <a:lnTo>
                    <a:pt x="3181350" y="304800"/>
                  </a:lnTo>
                  <a:lnTo>
                    <a:pt x="318135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381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3175" y="1771650"/>
              <a:ext cx="4714875" cy="454342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83919" y="1306766"/>
            <a:ext cx="4886324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0" dirty="0">
                <a:solidFill>
                  <a:srgbClr val="404040"/>
                </a:solidFill>
                <a:latin typeface="Calibri"/>
                <a:cs typeface="Calibri"/>
              </a:rPr>
              <a:t>5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1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spc="3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spc="-3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404040"/>
                </a:solidFill>
                <a:latin typeface="Calibri"/>
                <a:cs typeface="Calibri"/>
              </a:rPr>
              <a:t>j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35" dirty="0">
                <a:solidFill>
                  <a:srgbClr val="404040"/>
                </a:solidFill>
                <a:latin typeface="Calibri"/>
                <a:cs typeface="Calibri"/>
              </a:rPr>
              <a:t>v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400" spc="3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404040"/>
                </a:solidFill>
                <a:latin typeface="Calibri"/>
                <a:cs typeface="Calibri"/>
              </a:rPr>
              <a:t>j</a:t>
            </a:r>
            <a:r>
              <a:rPr sz="1400" spc="-3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ct</a:t>
            </a:r>
            <a:r>
              <a:rPr sz="14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→</a:t>
            </a:r>
            <a:r>
              <a:rPr sz="1400" spc="-12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맑은 고딕"/>
                <a:cs typeface="맑은 고딕"/>
              </a:rPr>
              <a:t>Pr</a:t>
            </a:r>
            <a:r>
              <a:rPr sz="1400" spc="-20" dirty="0">
                <a:solidFill>
                  <a:srgbClr val="404040"/>
                </a:solidFill>
                <a:latin typeface="맑은 고딕"/>
                <a:cs typeface="맑은 고딕"/>
              </a:rPr>
              <a:t>o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j</a:t>
            </a:r>
            <a:r>
              <a:rPr sz="1400" spc="-5" dirty="0">
                <a:solidFill>
                  <a:srgbClr val="404040"/>
                </a:solidFill>
                <a:latin typeface="맑은 고딕"/>
                <a:cs typeface="맑은 고딕"/>
              </a:rPr>
              <a:t>e</a:t>
            </a:r>
            <a:r>
              <a:rPr sz="1400" spc="10" dirty="0">
                <a:solidFill>
                  <a:srgbClr val="404040"/>
                </a:solidFill>
                <a:latin typeface="맑은 고딕"/>
                <a:cs typeface="맑은 고딕"/>
              </a:rPr>
              <a:t>ct</a:t>
            </a:r>
            <a:r>
              <a:rPr sz="1400" spc="-8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맑은 고딕"/>
                <a:cs typeface="맑은 고딕"/>
              </a:rPr>
              <a:t>N</a:t>
            </a:r>
            <a:r>
              <a:rPr sz="1400" spc="15" dirty="0">
                <a:solidFill>
                  <a:srgbClr val="404040"/>
                </a:solidFill>
                <a:latin typeface="맑은 고딕"/>
                <a:cs typeface="맑은 고딕"/>
              </a:rPr>
              <a:t>a</a:t>
            </a:r>
            <a:r>
              <a:rPr sz="1400" spc="35" dirty="0">
                <a:solidFill>
                  <a:srgbClr val="404040"/>
                </a:solidFill>
                <a:latin typeface="맑은 고딕"/>
                <a:cs typeface="맑은 고딕"/>
              </a:rPr>
              <a:t>m</a:t>
            </a:r>
            <a:r>
              <a:rPr sz="1400" spc="10" dirty="0">
                <a:solidFill>
                  <a:srgbClr val="404040"/>
                </a:solidFill>
                <a:latin typeface="맑은 고딕"/>
                <a:cs typeface="맑은 고딕"/>
              </a:rPr>
              <a:t>e</a:t>
            </a:r>
            <a:r>
              <a:rPr sz="1400" spc="-114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0" dirty="0" err="1">
                <a:solidFill>
                  <a:srgbClr val="404040"/>
                </a:solidFill>
                <a:latin typeface="맑은 고딕"/>
                <a:cs typeface="맑은 고딕"/>
              </a:rPr>
              <a:t>작</a:t>
            </a:r>
            <a:r>
              <a:rPr sz="1400" spc="25" dirty="0" err="1">
                <a:solidFill>
                  <a:srgbClr val="404040"/>
                </a:solidFill>
                <a:latin typeface="맑은 고딕"/>
                <a:cs typeface="맑은 고딕"/>
              </a:rPr>
              <a:t>성</a:t>
            </a:r>
            <a:r>
              <a:rPr sz="1400" spc="-4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맑은 고딕"/>
                <a:cs typeface="맑은 고딕"/>
              </a:rPr>
              <a:t>(</a:t>
            </a:r>
            <a:r>
              <a:rPr lang="ko-KR" altLang="en-US" sz="1400" spc="-30" dirty="0" err="1">
                <a:solidFill>
                  <a:srgbClr val="404040"/>
                </a:solidFill>
                <a:latin typeface="맑은 고딕"/>
                <a:cs typeface="맑은 고딕"/>
              </a:rPr>
              <a:t>첫글자</a:t>
            </a:r>
            <a:r>
              <a:rPr lang="ko-KR" altLang="en-US" sz="1400" spc="-30" dirty="0">
                <a:solidFill>
                  <a:srgbClr val="404040"/>
                </a:solidFill>
                <a:latin typeface="맑은 고딕"/>
                <a:cs typeface="맑은 고딕"/>
              </a:rPr>
              <a:t> 대문자</a:t>
            </a:r>
            <a:r>
              <a:rPr sz="1400" spc="5" dirty="0">
                <a:solidFill>
                  <a:srgbClr val="404040"/>
                </a:solidFill>
                <a:latin typeface="맑은 고딕"/>
                <a:cs typeface="맑은 고딕"/>
              </a:rPr>
              <a:t>)</a:t>
            </a:r>
            <a:endParaRPr sz="1400" dirty="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15500" y="1125938"/>
            <a:ext cx="4097502" cy="606576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400" spc="35" dirty="0">
                <a:solidFill>
                  <a:srgbClr val="404040"/>
                </a:solidFill>
                <a:latin typeface="Calibri"/>
                <a:cs typeface="Calibri"/>
              </a:rPr>
              <a:t>6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1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맑은 고딕"/>
                <a:cs typeface="맑은 고딕"/>
              </a:rPr>
              <a:t>Pr</a:t>
            </a:r>
            <a:r>
              <a:rPr sz="1400" spc="-20" dirty="0">
                <a:solidFill>
                  <a:srgbClr val="404040"/>
                </a:solidFill>
                <a:latin typeface="맑은 고딕"/>
                <a:cs typeface="맑은 고딕"/>
              </a:rPr>
              <a:t>o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j</a:t>
            </a:r>
            <a:r>
              <a:rPr sz="1400" spc="-5" dirty="0">
                <a:solidFill>
                  <a:srgbClr val="404040"/>
                </a:solidFill>
                <a:latin typeface="맑은 고딕"/>
                <a:cs typeface="맑은 고딕"/>
              </a:rPr>
              <a:t>e</a:t>
            </a:r>
            <a:r>
              <a:rPr sz="1400" spc="10" dirty="0">
                <a:solidFill>
                  <a:srgbClr val="404040"/>
                </a:solidFill>
                <a:latin typeface="맑은 고딕"/>
                <a:cs typeface="맑은 고딕"/>
              </a:rPr>
              <a:t>ct</a:t>
            </a:r>
            <a:r>
              <a:rPr lang="en-US" sz="1400" spc="1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lang="en-US" altLang="ko-KR" sz="1400" spc="10" dirty="0">
                <a:solidFill>
                  <a:srgbClr val="404040"/>
                </a:solidFill>
                <a:latin typeface="맑은 고딕"/>
                <a:cs typeface="맑은 고딕"/>
              </a:rPr>
              <a:t>(</a:t>
            </a:r>
            <a:r>
              <a:rPr lang="en-US" sz="1400" spc="10" dirty="0">
                <a:solidFill>
                  <a:srgbClr val="404040"/>
                </a:solidFill>
                <a:latin typeface="맑은 고딕"/>
                <a:cs typeface="맑은 고딕"/>
              </a:rPr>
              <a:t>First</a:t>
            </a:r>
            <a:r>
              <a:rPr lang="en-US" altLang="ko-KR" sz="1400" spc="10" dirty="0">
                <a:solidFill>
                  <a:srgbClr val="404040"/>
                </a:solidFill>
                <a:latin typeface="맑은 고딕"/>
                <a:cs typeface="맑은 고딕"/>
              </a:rPr>
              <a:t>)</a:t>
            </a:r>
            <a:r>
              <a:rPr sz="1400" spc="-8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lang="en-US" altLang="ko-KR" sz="1400" spc="-27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→</a:t>
            </a:r>
            <a:r>
              <a:rPr sz="1400" spc="-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s</a:t>
            </a:r>
            <a:r>
              <a:rPr sz="1400" spc="20" dirty="0">
                <a:latin typeface="맑은 고딕"/>
                <a:cs typeface="맑은 고딕"/>
              </a:rPr>
              <a:t>r</a:t>
            </a:r>
            <a:r>
              <a:rPr sz="1400" spc="10" dirty="0">
                <a:latin typeface="맑은 고딕"/>
                <a:cs typeface="맑은 고딕"/>
              </a:rPr>
              <a:t>c</a:t>
            </a:r>
            <a:r>
              <a:rPr sz="1400" spc="-270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→ </a:t>
            </a:r>
            <a:r>
              <a:rPr sz="1400" spc="25" dirty="0" err="1">
                <a:latin typeface="맑은 고딕"/>
                <a:cs typeface="맑은 고딕"/>
              </a:rPr>
              <a:t>오른쪽</a:t>
            </a:r>
            <a:r>
              <a:rPr sz="1400" spc="-125" dirty="0">
                <a:latin typeface="맑은 고딕"/>
                <a:cs typeface="맑은 고딕"/>
              </a:rPr>
              <a:t> </a:t>
            </a:r>
            <a:r>
              <a:rPr sz="1400" spc="25" dirty="0" err="1">
                <a:latin typeface="맑은 고딕"/>
                <a:cs typeface="맑은 고딕"/>
              </a:rPr>
              <a:t>마우스</a:t>
            </a:r>
            <a:endParaRPr lang="en-US" sz="1400" spc="25" dirty="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lang="en-US" sz="1400" spc="25" dirty="0">
                <a:latin typeface="맑은 고딕"/>
                <a:cs typeface="맑은 고딕"/>
              </a:rPr>
              <a:t>   </a:t>
            </a:r>
            <a:r>
              <a:rPr sz="1400" spc="20" dirty="0">
                <a:latin typeface="맑은 고딕"/>
                <a:cs typeface="맑은 고딕"/>
              </a:rPr>
              <a:t>→</a:t>
            </a:r>
            <a:r>
              <a:rPr sz="1400" spc="10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New</a:t>
            </a:r>
            <a:r>
              <a:rPr sz="1400" spc="170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→</a:t>
            </a:r>
            <a:r>
              <a:rPr sz="1400" spc="-5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Package</a:t>
            </a: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1001E0F3-5802-6B1D-4217-8F146D15E6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97698"/>
            <a:ext cx="10058400" cy="627265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u="none" spc="-105" dirty="0">
                <a:latin typeface="Calibri Light"/>
                <a:cs typeface="Calibri Light"/>
              </a:rPr>
              <a:t>1</a:t>
            </a:r>
            <a:r>
              <a:rPr sz="3600" b="0" u="none" spc="-55" dirty="0">
                <a:latin typeface="Calibri Light"/>
                <a:cs typeface="Calibri Light"/>
              </a:rPr>
              <a:t>-</a:t>
            </a:r>
            <a:r>
              <a:rPr lang="en-US" altLang="ko-KR" sz="3600" b="0" u="none" spc="-55" dirty="0">
                <a:latin typeface="Calibri Light"/>
                <a:cs typeface="Calibri Light"/>
              </a:rPr>
              <a:t>2</a:t>
            </a:r>
            <a:r>
              <a:rPr sz="3600" b="0" u="none" dirty="0">
                <a:latin typeface="Calibri Light"/>
                <a:cs typeface="Calibri Light"/>
              </a:rPr>
              <a:t>.</a:t>
            </a:r>
            <a:r>
              <a:rPr sz="3600" b="0" u="none" spc="-45" dirty="0">
                <a:latin typeface="Calibri Light"/>
                <a:cs typeface="Calibri Light"/>
              </a:rPr>
              <a:t> </a:t>
            </a:r>
            <a:r>
              <a:rPr lang="ko-KR" altLang="en-US" sz="3600" u="none" spc="-75" dirty="0"/>
              <a:t>자바 개발 환경 설치하기</a:t>
            </a:r>
            <a:r>
              <a:rPr u="none" dirty="0"/>
              <a:t>	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7300" y="1981200"/>
            <a:ext cx="4200525" cy="3952875"/>
            <a:chOff x="1257300" y="1981200"/>
            <a:chExt cx="4200525" cy="3952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6350" y="1981200"/>
              <a:ext cx="4181475" cy="39528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76350" y="3095625"/>
              <a:ext cx="3524250" cy="323850"/>
            </a:xfrm>
            <a:custGeom>
              <a:avLst/>
              <a:gdLst/>
              <a:ahLst/>
              <a:cxnLst/>
              <a:rect l="l" t="t" r="r" b="b"/>
              <a:pathLst>
                <a:path w="3524250" h="323850">
                  <a:moveTo>
                    <a:pt x="0" y="323850"/>
                  </a:moveTo>
                  <a:lnTo>
                    <a:pt x="3524250" y="323850"/>
                  </a:lnTo>
                  <a:lnTo>
                    <a:pt x="3524250" y="0"/>
                  </a:lnTo>
                  <a:lnTo>
                    <a:pt x="0" y="0"/>
                  </a:lnTo>
                  <a:lnTo>
                    <a:pt x="0" y="32385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61744" y="1314577"/>
            <a:ext cx="3630295" cy="57848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250" spc="20" dirty="0">
                <a:solidFill>
                  <a:srgbClr val="404040"/>
                </a:solidFill>
                <a:latin typeface="Calibri"/>
                <a:cs typeface="Calibri"/>
              </a:rPr>
              <a:t>7)</a:t>
            </a:r>
            <a:r>
              <a:rPr sz="125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Calibri"/>
                <a:cs typeface="Calibri"/>
              </a:rPr>
              <a:t>Package</a:t>
            </a:r>
            <a:r>
              <a:rPr sz="125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250" spc="25" dirty="0">
                <a:solidFill>
                  <a:srgbClr val="404040"/>
                </a:solidFill>
                <a:latin typeface="맑은 고딕"/>
                <a:cs typeface="맑은 고딕"/>
              </a:rPr>
              <a:t>생성</a:t>
            </a:r>
            <a:endParaRPr sz="1250">
              <a:latin typeface="맑은 고딕"/>
              <a:cs typeface="맑은 고딕"/>
            </a:endParaRPr>
          </a:p>
          <a:p>
            <a:pPr marL="203200">
              <a:lnSpc>
                <a:spcPct val="100000"/>
              </a:lnSpc>
              <a:spcBef>
                <a:spcPts val="675"/>
              </a:spcBef>
            </a:pPr>
            <a:r>
              <a:rPr sz="1250" spc="20" dirty="0">
                <a:solidFill>
                  <a:srgbClr val="404040"/>
                </a:solidFill>
                <a:latin typeface="맑은 고딕"/>
                <a:cs typeface="맑은 고딕"/>
              </a:rPr>
              <a:t>→</a:t>
            </a:r>
            <a:r>
              <a:rPr sz="1250" spc="6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250" dirty="0">
                <a:solidFill>
                  <a:srgbClr val="404040"/>
                </a:solidFill>
                <a:latin typeface="Calibri"/>
                <a:cs typeface="Calibri"/>
              </a:rPr>
              <a:t>Java</a:t>
            </a:r>
            <a:r>
              <a:rPr sz="1250" spc="5" dirty="0">
                <a:solidFill>
                  <a:srgbClr val="404040"/>
                </a:solidFill>
                <a:latin typeface="Calibri"/>
                <a:cs typeface="Calibri"/>
              </a:rPr>
              <a:t> Package</a:t>
            </a:r>
            <a:r>
              <a:rPr sz="1250" spc="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250" spc="20" dirty="0">
                <a:solidFill>
                  <a:srgbClr val="404040"/>
                </a:solidFill>
                <a:latin typeface="Calibri"/>
                <a:cs typeface="Calibri"/>
              </a:rPr>
              <a:t>Name</a:t>
            </a:r>
            <a:r>
              <a:rPr sz="1250" spc="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250" spc="25" dirty="0">
                <a:solidFill>
                  <a:srgbClr val="404040"/>
                </a:solidFill>
                <a:latin typeface="맑은 고딕"/>
                <a:cs typeface="맑은 고딕"/>
              </a:rPr>
              <a:t>작성</a:t>
            </a:r>
            <a:r>
              <a:rPr sz="1250" spc="-7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250" spc="15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1250" spc="15" dirty="0">
                <a:solidFill>
                  <a:srgbClr val="404040"/>
                </a:solidFill>
                <a:latin typeface="맑은 고딕"/>
                <a:cs typeface="맑은 고딕"/>
              </a:rPr>
              <a:t>첫글자</a:t>
            </a:r>
            <a:r>
              <a:rPr sz="1250" spc="-7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250" spc="25" dirty="0">
                <a:solidFill>
                  <a:srgbClr val="404040"/>
                </a:solidFill>
                <a:latin typeface="맑은 고딕"/>
                <a:cs typeface="맑은 고딕"/>
              </a:rPr>
              <a:t>소문자</a:t>
            </a:r>
            <a:r>
              <a:rPr sz="1250" spc="-7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250" spc="15" dirty="0">
                <a:solidFill>
                  <a:srgbClr val="404040"/>
                </a:solidFill>
                <a:latin typeface="맑은 고딕"/>
                <a:cs typeface="맑은 고딕"/>
              </a:rPr>
              <a:t>시작</a:t>
            </a:r>
            <a:r>
              <a:rPr sz="1250" spc="15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3504" y="1277302"/>
            <a:ext cx="302831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0" dirty="0">
                <a:solidFill>
                  <a:srgbClr val="404040"/>
                </a:solidFill>
                <a:latin typeface="Calibri"/>
                <a:cs typeface="Calibri"/>
              </a:rPr>
              <a:t>8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1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400" spc="3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l</a:t>
            </a:r>
            <a:r>
              <a:rPr sz="14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+</a:t>
            </a:r>
            <a:r>
              <a:rPr sz="1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spc="1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→ </a:t>
            </a:r>
            <a:r>
              <a:rPr sz="1400" spc="-85" dirty="0">
                <a:latin typeface="맑은 고딕"/>
                <a:cs typeface="맑은 고딕"/>
              </a:rPr>
              <a:t>“</a:t>
            </a:r>
            <a:r>
              <a:rPr sz="1400" spc="10" dirty="0">
                <a:latin typeface="맑은 고딕"/>
                <a:cs typeface="맑은 고딕"/>
              </a:rPr>
              <a:t>c</a:t>
            </a:r>
            <a:r>
              <a:rPr sz="1400" spc="25" dirty="0">
                <a:latin typeface="맑은 고딕"/>
                <a:cs typeface="맑은 고딕"/>
              </a:rPr>
              <a:t>l</a:t>
            </a:r>
            <a:r>
              <a:rPr sz="1400" spc="15" dirty="0">
                <a:latin typeface="맑은 고딕"/>
                <a:cs typeface="맑은 고딕"/>
              </a:rPr>
              <a:t>a</a:t>
            </a:r>
            <a:r>
              <a:rPr sz="1400" spc="-10" dirty="0">
                <a:latin typeface="맑은 고딕"/>
                <a:cs typeface="맑은 고딕"/>
              </a:rPr>
              <a:t>ss</a:t>
            </a:r>
            <a:r>
              <a:rPr sz="1400" spc="10" dirty="0">
                <a:latin typeface="맑은 고딕"/>
                <a:cs typeface="맑은 고딕"/>
              </a:rPr>
              <a:t>”</a:t>
            </a:r>
            <a:r>
              <a:rPr sz="1400" spc="-130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입</a:t>
            </a:r>
            <a:r>
              <a:rPr sz="1400" spc="25" dirty="0">
                <a:latin typeface="맑은 고딕"/>
                <a:cs typeface="맑은 고딕"/>
              </a:rPr>
              <a:t>력</a:t>
            </a:r>
            <a:r>
              <a:rPr sz="1400" spc="-45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→</a:t>
            </a:r>
            <a:r>
              <a:rPr sz="1400" spc="-50" dirty="0">
                <a:latin typeface="맑은 고딕"/>
                <a:cs typeface="맑은 고딕"/>
              </a:rPr>
              <a:t> </a:t>
            </a:r>
            <a:r>
              <a:rPr sz="1400" spc="50" dirty="0">
                <a:latin typeface="맑은 고딕"/>
                <a:cs typeface="맑은 고딕"/>
              </a:rPr>
              <a:t>N</a:t>
            </a:r>
            <a:r>
              <a:rPr sz="1400" spc="-5" dirty="0">
                <a:latin typeface="맑은 고딕"/>
                <a:cs typeface="맑은 고딕"/>
              </a:rPr>
              <a:t>e</a:t>
            </a:r>
            <a:r>
              <a:rPr sz="1400" spc="20" dirty="0">
                <a:latin typeface="맑은 고딕"/>
                <a:cs typeface="맑은 고딕"/>
              </a:rPr>
              <a:t>x</a:t>
            </a:r>
            <a:r>
              <a:rPr sz="1400" spc="5" dirty="0">
                <a:latin typeface="맑은 고딕"/>
                <a:cs typeface="맑은 고딕"/>
              </a:rPr>
              <a:t>t</a:t>
            </a:r>
            <a:r>
              <a:rPr sz="1400" spc="-85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클릭</a:t>
            </a:r>
            <a:endParaRPr sz="1400" dirty="0">
              <a:latin typeface="맑은 고딕"/>
              <a:cs typeface="맑은 고딕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315075" y="1781175"/>
            <a:ext cx="5581650" cy="4257675"/>
            <a:chOff x="6315075" y="1781175"/>
            <a:chExt cx="5581650" cy="425767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2700" y="1781175"/>
              <a:ext cx="4181475" cy="39338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9575" y="2343150"/>
              <a:ext cx="3867150" cy="36957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34125" y="2495550"/>
              <a:ext cx="1038225" cy="561975"/>
            </a:xfrm>
            <a:custGeom>
              <a:avLst/>
              <a:gdLst/>
              <a:ahLst/>
              <a:cxnLst/>
              <a:rect l="l" t="t" r="r" b="b"/>
              <a:pathLst>
                <a:path w="1038225" h="561975">
                  <a:moveTo>
                    <a:pt x="0" y="280924"/>
                  </a:moveTo>
                  <a:lnTo>
                    <a:pt x="13710" y="216536"/>
                  </a:lnTo>
                  <a:lnTo>
                    <a:pt x="52763" y="157417"/>
                  </a:lnTo>
                  <a:lnTo>
                    <a:pt x="80821" y="130360"/>
                  </a:lnTo>
                  <a:lnTo>
                    <a:pt x="114046" y="105255"/>
                  </a:lnTo>
                  <a:lnTo>
                    <a:pt x="152050" y="82311"/>
                  </a:lnTo>
                  <a:lnTo>
                    <a:pt x="194444" y="61741"/>
                  </a:lnTo>
                  <a:lnTo>
                    <a:pt x="240837" y="43756"/>
                  </a:lnTo>
                  <a:lnTo>
                    <a:pt x="290841" y="28567"/>
                  </a:lnTo>
                  <a:lnTo>
                    <a:pt x="344066" y="16386"/>
                  </a:lnTo>
                  <a:lnTo>
                    <a:pt x="400123" y="7423"/>
                  </a:lnTo>
                  <a:lnTo>
                    <a:pt x="458623" y="1891"/>
                  </a:lnTo>
                  <a:lnTo>
                    <a:pt x="519175" y="0"/>
                  </a:lnTo>
                  <a:lnTo>
                    <a:pt x="579703" y="1891"/>
                  </a:lnTo>
                  <a:lnTo>
                    <a:pt x="638181" y="7423"/>
                  </a:lnTo>
                  <a:lnTo>
                    <a:pt x="694220" y="16386"/>
                  </a:lnTo>
                  <a:lnTo>
                    <a:pt x="747430" y="28567"/>
                  </a:lnTo>
                  <a:lnTo>
                    <a:pt x="797421" y="43756"/>
                  </a:lnTo>
                  <a:lnTo>
                    <a:pt x="843804" y="61741"/>
                  </a:lnTo>
                  <a:lnTo>
                    <a:pt x="886190" y="82311"/>
                  </a:lnTo>
                  <a:lnTo>
                    <a:pt x="924188" y="105255"/>
                  </a:lnTo>
                  <a:lnTo>
                    <a:pt x="957409" y="130360"/>
                  </a:lnTo>
                  <a:lnTo>
                    <a:pt x="985464" y="157417"/>
                  </a:lnTo>
                  <a:lnTo>
                    <a:pt x="1024515" y="216536"/>
                  </a:lnTo>
                  <a:lnTo>
                    <a:pt x="1038225" y="280924"/>
                  </a:lnTo>
                  <a:lnTo>
                    <a:pt x="1034732" y="313695"/>
                  </a:lnTo>
                  <a:lnTo>
                    <a:pt x="1007962" y="375700"/>
                  </a:lnTo>
                  <a:lnTo>
                    <a:pt x="957409" y="431580"/>
                  </a:lnTo>
                  <a:lnTo>
                    <a:pt x="924188" y="456696"/>
                  </a:lnTo>
                  <a:lnTo>
                    <a:pt x="886190" y="479647"/>
                  </a:lnTo>
                  <a:lnTo>
                    <a:pt x="843804" y="500223"/>
                  </a:lnTo>
                  <a:lnTo>
                    <a:pt x="797421" y="518212"/>
                  </a:lnTo>
                  <a:lnTo>
                    <a:pt x="747430" y="533404"/>
                  </a:lnTo>
                  <a:lnTo>
                    <a:pt x="694220" y="545587"/>
                  </a:lnTo>
                  <a:lnTo>
                    <a:pt x="638181" y="554550"/>
                  </a:lnTo>
                  <a:lnTo>
                    <a:pt x="579703" y="560083"/>
                  </a:lnTo>
                  <a:lnTo>
                    <a:pt x="519175" y="561975"/>
                  </a:lnTo>
                  <a:lnTo>
                    <a:pt x="458623" y="560083"/>
                  </a:lnTo>
                  <a:lnTo>
                    <a:pt x="400123" y="554550"/>
                  </a:lnTo>
                  <a:lnTo>
                    <a:pt x="344066" y="545587"/>
                  </a:lnTo>
                  <a:lnTo>
                    <a:pt x="290841" y="533404"/>
                  </a:lnTo>
                  <a:lnTo>
                    <a:pt x="240837" y="518212"/>
                  </a:lnTo>
                  <a:lnTo>
                    <a:pt x="194444" y="500223"/>
                  </a:lnTo>
                  <a:lnTo>
                    <a:pt x="152050" y="479647"/>
                  </a:lnTo>
                  <a:lnTo>
                    <a:pt x="114046" y="456696"/>
                  </a:lnTo>
                  <a:lnTo>
                    <a:pt x="80821" y="431580"/>
                  </a:lnTo>
                  <a:lnTo>
                    <a:pt x="52763" y="404511"/>
                  </a:lnTo>
                  <a:lnTo>
                    <a:pt x="13710" y="345358"/>
                  </a:lnTo>
                  <a:lnTo>
                    <a:pt x="0" y="28092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05725" y="2152650"/>
              <a:ext cx="774700" cy="762000"/>
            </a:xfrm>
            <a:custGeom>
              <a:avLst/>
              <a:gdLst/>
              <a:ahLst/>
              <a:cxnLst/>
              <a:rect l="l" t="t" r="r" b="b"/>
              <a:pathLst>
                <a:path w="774700" h="762000">
                  <a:moveTo>
                    <a:pt x="190500" y="0"/>
                  </a:moveTo>
                  <a:lnTo>
                    <a:pt x="0" y="0"/>
                  </a:lnTo>
                  <a:lnTo>
                    <a:pt x="40306" y="2413"/>
                  </a:lnTo>
                  <a:lnTo>
                    <a:pt x="79866" y="9543"/>
                  </a:lnTo>
                  <a:lnTo>
                    <a:pt x="118540" y="21227"/>
                  </a:lnTo>
                  <a:lnTo>
                    <a:pt x="156189" y="37301"/>
                  </a:lnTo>
                  <a:lnTo>
                    <a:pt x="192674" y="57603"/>
                  </a:lnTo>
                  <a:lnTo>
                    <a:pt x="227854" y="81969"/>
                  </a:lnTo>
                  <a:lnTo>
                    <a:pt x="261590" y="110235"/>
                  </a:lnTo>
                  <a:lnTo>
                    <a:pt x="293742" y="142239"/>
                  </a:lnTo>
                  <a:lnTo>
                    <a:pt x="324172" y="177816"/>
                  </a:lnTo>
                  <a:lnTo>
                    <a:pt x="352738" y="216804"/>
                  </a:lnTo>
                  <a:lnTo>
                    <a:pt x="379302" y="259040"/>
                  </a:lnTo>
                  <a:lnTo>
                    <a:pt x="403725" y="304359"/>
                  </a:lnTo>
                  <a:lnTo>
                    <a:pt x="425866" y="352599"/>
                  </a:lnTo>
                  <a:lnTo>
                    <a:pt x="445586" y="403596"/>
                  </a:lnTo>
                  <a:lnTo>
                    <a:pt x="462745" y="457188"/>
                  </a:lnTo>
                  <a:lnTo>
                    <a:pt x="477204" y="513210"/>
                  </a:lnTo>
                  <a:lnTo>
                    <a:pt x="488823" y="571500"/>
                  </a:lnTo>
                  <a:lnTo>
                    <a:pt x="393573" y="571500"/>
                  </a:lnTo>
                  <a:lnTo>
                    <a:pt x="600075" y="762000"/>
                  </a:lnTo>
                  <a:lnTo>
                    <a:pt x="774573" y="571500"/>
                  </a:lnTo>
                  <a:lnTo>
                    <a:pt x="679323" y="571500"/>
                  </a:lnTo>
                  <a:lnTo>
                    <a:pt x="667704" y="513210"/>
                  </a:lnTo>
                  <a:lnTo>
                    <a:pt x="653245" y="457188"/>
                  </a:lnTo>
                  <a:lnTo>
                    <a:pt x="636086" y="403596"/>
                  </a:lnTo>
                  <a:lnTo>
                    <a:pt x="616366" y="352599"/>
                  </a:lnTo>
                  <a:lnTo>
                    <a:pt x="594225" y="304359"/>
                  </a:lnTo>
                  <a:lnTo>
                    <a:pt x="569802" y="259040"/>
                  </a:lnTo>
                  <a:lnTo>
                    <a:pt x="543238" y="216804"/>
                  </a:lnTo>
                  <a:lnTo>
                    <a:pt x="514672" y="177816"/>
                  </a:lnTo>
                  <a:lnTo>
                    <a:pt x="484242" y="142239"/>
                  </a:lnTo>
                  <a:lnTo>
                    <a:pt x="452090" y="110235"/>
                  </a:lnTo>
                  <a:lnTo>
                    <a:pt x="418354" y="81969"/>
                  </a:lnTo>
                  <a:lnTo>
                    <a:pt x="383174" y="57603"/>
                  </a:lnTo>
                  <a:lnTo>
                    <a:pt x="346689" y="37301"/>
                  </a:lnTo>
                  <a:lnTo>
                    <a:pt x="309040" y="21227"/>
                  </a:lnTo>
                  <a:lnTo>
                    <a:pt x="270366" y="9543"/>
                  </a:lnTo>
                  <a:lnTo>
                    <a:pt x="230806" y="2413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00900" y="2152650"/>
              <a:ext cx="600075" cy="762000"/>
            </a:xfrm>
            <a:custGeom>
              <a:avLst/>
              <a:gdLst/>
              <a:ahLst/>
              <a:cxnLst/>
              <a:rect l="l" t="t" r="r" b="b"/>
              <a:pathLst>
                <a:path w="600075" h="762000">
                  <a:moveTo>
                    <a:pt x="504825" y="0"/>
                  </a:moveTo>
                  <a:lnTo>
                    <a:pt x="430235" y="8261"/>
                  </a:lnTo>
                  <a:lnTo>
                    <a:pt x="359040" y="32259"/>
                  </a:lnTo>
                  <a:lnTo>
                    <a:pt x="324960" y="49791"/>
                  </a:lnTo>
                  <a:lnTo>
                    <a:pt x="292021" y="70816"/>
                  </a:lnTo>
                  <a:lnTo>
                    <a:pt x="260322" y="95185"/>
                  </a:lnTo>
                  <a:lnTo>
                    <a:pt x="229961" y="122753"/>
                  </a:lnTo>
                  <a:lnTo>
                    <a:pt x="201034" y="153371"/>
                  </a:lnTo>
                  <a:lnTo>
                    <a:pt x="173639" y="186893"/>
                  </a:lnTo>
                  <a:lnTo>
                    <a:pt x="147875" y="223170"/>
                  </a:lnTo>
                  <a:lnTo>
                    <a:pt x="123839" y="262057"/>
                  </a:lnTo>
                  <a:lnTo>
                    <a:pt x="101628" y="303404"/>
                  </a:lnTo>
                  <a:lnTo>
                    <a:pt x="81341" y="347066"/>
                  </a:lnTo>
                  <a:lnTo>
                    <a:pt x="63074" y="392895"/>
                  </a:lnTo>
                  <a:lnTo>
                    <a:pt x="46926" y="440744"/>
                  </a:lnTo>
                  <a:lnTo>
                    <a:pt x="32994" y="490464"/>
                  </a:lnTo>
                  <a:lnTo>
                    <a:pt x="21377" y="541910"/>
                  </a:lnTo>
                  <a:lnTo>
                    <a:pt x="12171" y="594934"/>
                  </a:lnTo>
                  <a:lnTo>
                    <a:pt x="5474" y="649388"/>
                  </a:lnTo>
                  <a:lnTo>
                    <a:pt x="1384" y="705126"/>
                  </a:lnTo>
                  <a:lnTo>
                    <a:pt x="0" y="762000"/>
                  </a:lnTo>
                  <a:lnTo>
                    <a:pt x="190500" y="762000"/>
                  </a:lnTo>
                  <a:lnTo>
                    <a:pt x="191912" y="704764"/>
                  </a:lnTo>
                  <a:lnTo>
                    <a:pt x="196088" y="648552"/>
                  </a:lnTo>
                  <a:lnTo>
                    <a:pt x="202934" y="593534"/>
                  </a:lnTo>
                  <a:lnTo>
                    <a:pt x="212359" y="539879"/>
                  </a:lnTo>
                  <a:lnTo>
                    <a:pt x="224268" y="487756"/>
                  </a:lnTo>
                  <a:lnTo>
                    <a:pt x="238570" y="437334"/>
                  </a:lnTo>
                  <a:lnTo>
                    <a:pt x="255173" y="388783"/>
                  </a:lnTo>
                  <a:lnTo>
                    <a:pt x="273982" y="342272"/>
                  </a:lnTo>
                  <a:lnTo>
                    <a:pt x="294907" y="297970"/>
                  </a:lnTo>
                  <a:lnTo>
                    <a:pt x="317853" y="256047"/>
                  </a:lnTo>
                  <a:lnTo>
                    <a:pt x="342729" y="216672"/>
                  </a:lnTo>
                  <a:lnTo>
                    <a:pt x="369441" y="180014"/>
                  </a:lnTo>
                  <a:lnTo>
                    <a:pt x="397898" y="146243"/>
                  </a:lnTo>
                  <a:lnTo>
                    <a:pt x="428006" y="115528"/>
                  </a:lnTo>
                  <a:lnTo>
                    <a:pt x="459673" y="88038"/>
                  </a:lnTo>
                  <a:lnTo>
                    <a:pt x="492806" y="63942"/>
                  </a:lnTo>
                  <a:lnTo>
                    <a:pt x="527312" y="43410"/>
                  </a:lnTo>
                  <a:lnTo>
                    <a:pt x="563099" y="26612"/>
                  </a:lnTo>
                  <a:lnTo>
                    <a:pt x="600075" y="13715"/>
                  </a:lnTo>
                  <a:lnTo>
                    <a:pt x="576458" y="7715"/>
                  </a:lnTo>
                  <a:lnTo>
                    <a:pt x="552688" y="3428"/>
                  </a:lnTo>
                  <a:lnTo>
                    <a:pt x="528798" y="857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B769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34325" y="2943225"/>
              <a:ext cx="838200" cy="847725"/>
            </a:xfrm>
            <a:custGeom>
              <a:avLst/>
              <a:gdLst/>
              <a:ahLst/>
              <a:cxnLst/>
              <a:rect l="l" t="t" r="r" b="b"/>
              <a:pathLst>
                <a:path w="838200" h="847725">
                  <a:moveTo>
                    <a:pt x="0" y="423799"/>
                  </a:moveTo>
                  <a:lnTo>
                    <a:pt x="2818" y="374374"/>
                  </a:lnTo>
                  <a:lnTo>
                    <a:pt x="11065" y="326624"/>
                  </a:lnTo>
                  <a:lnTo>
                    <a:pt x="24426" y="280867"/>
                  </a:lnTo>
                  <a:lnTo>
                    <a:pt x="42587" y="237421"/>
                  </a:lnTo>
                  <a:lnTo>
                    <a:pt x="65234" y="196603"/>
                  </a:lnTo>
                  <a:lnTo>
                    <a:pt x="92053" y="158732"/>
                  </a:lnTo>
                  <a:lnTo>
                    <a:pt x="122729" y="124126"/>
                  </a:lnTo>
                  <a:lnTo>
                    <a:pt x="156949" y="93102"/>
                  </a:lnTo>
                  <a:lnTo>
                    <a:pt x="194399" y="65979"/>
                  </a:lnTo>
                  <a:lnTo>
                    <a:pt x="234764" y="43074"/>
                  </a:lnTo>
                  <a:lnTo>
                    <a:pt x="277731" y="24706"/>
                  </a:lnTo>
                  <a:lnTo>
                    <a:pt x="322985" y="11192"/>
                  </a:lnTo>
                  <a:lnTo>
                    <a:pt x="370213" y="2851"/>
                  </a:lnTo>
                  <a:lnTo>
                    <a:pt x="419100" y="0"/>
                  </a:lnTo>
                  <a:lnTo>
                    <a:pt x="467986" y="2851"/>
                  </a:lnTo>
                  <a:lnTo>
                    <a:pt x="515214" y="11192"/>
                  </a:lnTo>
                  <a:lnTo>
                    <a:pt x="560468" y="24706"/>
                  </a:lnTo>
                  <a:lnTo>
                    <a:pt x="603435" y="43074"/>
                  </a:lnTo>
                  <a:lnTo>
                    <a:pt x="643800" y="65979"/>
                  </a:lnTo>
                  <a:lnTo>
                    <a:pt x="681250" y="93102"/>
                  </a:lnTo>
                  <a:lnTo>
                    <a:pt x="715470" y="124126"/>
                  </a:lnTo>
                  <a:lnTo>
                    <a:pt x="746146" y="158732"/>
                  </a:lnTo>
                  <a:lnTo>
                    <a:pt x="772965" y="196603"/>
                  </a:lnTo>
                  <a:lnTo>
                    <a:pt x="795612" y="237421"/>
                  </a:lnTo>
                  <a:lnTo>
                    <a:pt x="813773" y="280867"/>
                  </a:lnTo>
                  <a:lnTo>
                    <a:pt x="827134" y="326624"/>
                  </a:lnTo>
                  <a:lnTo>
                    <a:pt x="835381" y="374374"/>
                  </a:lnTo>
                  <a:lnTo>
                    <a:pt x="838200" y="423799"/>
                  </a:lnTo>
                  <a:lnTo>
                    <a:pt x="835381" y="473248"/>
                  </a:lnTo>
                  <a:lnTo>
                    <a:pt x="827134" y="521020"/>
                  </a:lnTo>
                  <a:lnTo>
                    <a:pt x="813773" y="566795"/>
                  </a:lnTo>
                  <a:lnTo>
                    <a:pt x="795612" y="610257"/>
                  </a:lnTo>
                  <a:lnTo>
                    <a:pt x="772965" y="651087"/>
                  </a:lnTo>
                  <a:lnTo>
                    <a:pt x="746146" y="688968"/>
                  </a:lnTo>
                  <a:lnTo>
                    <a:pt x="715470" y="723582"/>
                  </a:lnTo>
                  <a:lnTo>
                    <a:pt x="681250" y="754612"/>
                  </a:lnTo>
                  <a:lnTo>
                    <a:pt x="643800" y="781739"/>
                  </a:lnTo>
                  <a:lnTo>
                    <a:pt x="603435" y="804647"/>
                  </a:lnTo>
                  <a:lnTo>
                    <a:pt x="560468" y="823017"/>
                  </a:lnTo>
                  <a:lnTo>
                    <a:pt x="515214" y="836531"/>
                  </a:lnTo>
                  <a:lnTo>
                    <a:pt x="467986" y="844873"/>
                  </a:lnTo>
                  <a:lnTo>
                    <a:pt x="419100" y="847725"/>
                  </a:lnTo>
                  <a:lnTo>
                    <a:pt x="370213" y="844873"/>
                  </a:lnTo>
                  <a:lnTo>
                    <a:pt x="322985" y="836531"/>
                  </a:lnTo>
                  <a:lnTo>
                    <a:pt x="277731" y="823017"/>
                  </a:lnTo>
                  <a:lnTo>
                    <a:pt x="234764" y="804647"/>
                  </a:lnTo>
                  <a:lnTo>
                    <a:pt x="194399" y="781739"/>
                  </a:lnTo>
                  <a:lnTo>
                    <a:pt x="156949" y="754612"/>
                  </a:lnTo>
                  <a:lnTo>
                    <a:pt x="122729" y="723582"/>
                  </a:lnTo>
                  <a:lnTo>
                    <a:pt x="92053" y="688968"/>
                  </a:lnTo>
                  <a:lnTo>
                    <a:pt x="65234" y="651087"/>
                  </a:lnTo>
                  <a:lnTo>
                    <a:pt x="42587" y="610257"/>
                  </a:lnTo>
                  <a:lnTo>
                    <a:pt x="24426" y="566795"/>
                  </a:lnTo>
                  <a:lnTo>
                    <a:pt x="11065" y="521020"/>
                  </a:lnTo>
                  <a:lnTo>
                    <a:pt x="2818" y="473248"/>
                  </a:lnTo>
                  <a:lnTo>
                    <a:pt x="0" y="423799"/>
                  </a:lnTo>
                  <a:close/>
                </a:path>
              </a:pathLst>
            </a:custGeom>
            <a:ln w="381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220075" y="2190750"/>
            <a:ext cx="1362075" cy="304800"/>
          </a:xfrm>
          <a:prstGeom prst="rect">
            <a:avLst/>
          </a:prstGeom>
          <a:solidFill>
            <a:srgbClr val="6F2F9F"/>
          </a:solidFill>
          <a:ln w="15875">
            <a:solidFill>
              <a:srgbClr val="A75F09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70"/>
              </a:spcBef>
            </a:pP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800" b="1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맑은 고딕"/>
                <a:cs typeface="맑은 고딕"/>
              </a:rPr>
              <a:t>입력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88591" y="4393882"/>
            <a:ext cx="218757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20" dirty="0">
                <a:solidFill>
                  <a:srgbClr val="404040"/>
                </a:solidFill>
                <a:latin typeface="맑은 고딕"/>
                <a:cs typeface="맑은 고딕"/>
              </a:rPr>
              <a:t>(</a:t>
            </a:r>
            <a:r>
              <a:rPr sz="1400" spc="-20" dirty="0">
                <a:solidFill>
                  <a:srgbClr val="404040"/>
                </a:solidFill>
                <a:latin typeface="맑은 고딕"/>
                <a:cs typeface="맑은 고딕"/>
              </a:rPr>
              <a:t>p</a:t>
            </a:r>
            <a:r>
              <a:rPr sz="1400" spc="15" dirty="0">
                <a:solidFill>
                  <a:srgbClr val="404040"/>
                </a:solidFill>
                <a:latin typeface="맑은 고딕"/>
                <a:cs typeface="맑은 고딕"/>
              </a:rPr>
              <a:t>a</a:t>
            </a:r>
            <a:r>
              <a:rPr sz="1400" spc="10" dirty="0">
                <a:solidFill>
                  <a:srgbClr val="404040"/>
                </a:solidFill>
                <a:latin typeface="맑은 고딕"/>
                <a:cs typeface="맑은 고딕"/>
              </a:rPr>
              <a:t>c</a:t>
            </a:r>
            <a:r>
              <a:rPr sz="1400" spc="35" dirty="0">
                <a:solidFill>
                  <a:srgbClr val="404040"/>
                </a:solidFill>
                <a:latin typeface="맑은 고딕"/>
                <a:cs typeface="맑은 고딕"/>
              </a:rPr>
              <a:t>k</a:t>
            </a:r>
            <a:r>
              <a:rPr sz="1400" spc="-20" dirty="0">
                <a:solidFill>
                  <a:srgbClr val="404040"/>
                </a:solidFill>
                <a:latin typeface="맑은 고딕"/>
                <a:cs typeface="맑은 고딕"/>
              </a:rPr>
              <a:t>g</a:t>
            </a:r>
            <a:r>
              <a:rPr sz="1400" dirty="0">
                <a:solidFill>
                  <a:srgbClr val="404040"/>
                </a:solidFill>
                <a:latin typeface="맑은 고딕"/>
                <a:cs typeface="맑은 고딕"/>
              </a:rPr>
              <a:t>e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는</a:t>
            </a:r>
            <a:r>
              <a:rPr sz="1400" spc="-19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맑은 고딕"/>
                <a:cs typeface="맑은 고딕"/>
              </a:rPr>
              <a:t>s</a:t>
            </a:r>
            <a:r>
              <a:rPr sz="1400" spc="20" dirty="0">
                <a:solidFill>
                  <a:srgbClr val="404040"/>
                </a:solidFill>
                <a:latin typeface="맑은 고딕"/>
                <a:cs typeface="맑은 고딕"/>
              </a:rPr>
              <a:t>r</a:t>
            </a:r>
            <a:r>
              <a:rPr sz="1400" spc="10" dirty="0">
                <a:solidFill>
                  <a:srgbClr val="404040"/>
                </a:solidFill>
                <a:latin typeface="맑은 고딕"/>
                <a:cs typeface="맑은 고딕"/>
              </a:rPr>
              <a:t>c</a:t>
            </a:r>
            <a:r>
              <a:rPr sz="1400" spc="-4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구분의</a:t>
            </a:r>
            <a:r>
              <a:rPr sz="1400" spc="-5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맑은 고딕"/>
                <a:cs typeface="맑은 고딕"/>
              </a:rPr>
              <a:t>단</a:t>
            </a:r>
            <a:r>
              <a:rPr sz="1400" spc="15" dirty="0">
                <a:solidFill>
                  <a:srgbClr val="404040"/>
                </a:solidFill>
                <a:latin typeface="맑은 고딕"/>
                <a:cs typeface="맑은 고딕"/>
              </a:rPr>
              <a:t>위)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DF520304-4927-6F4F-1776-BA2D36552F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13032"/>
            <a:ext cx="10058400" cy="811931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spc="-55" dirty="0">
                <a:latin typeface="Calibri Light"/>
                <a:cs typeface="Calibri Light"/>
              </a:rPr>
              <a:t>-</a:t>
            </a:r>
            <a:r>
              <a:rPr lang="en-US" altLang="ko-KR" sz="3600" b="0" spc="-55" dirty="0">
                <a:latin typeface="Calibri Light"/>
                <a:cs typeface="Calibri Light"/>
              </a:rPr>
              <a:t>2</a:t>
            </a:r>
            <a:r>
              <a:rPr sz="3600" b="0" dirty="0">
                <a:latin typeface="Calibri Light"/>
                <a:cs typeface="Calibri Light"/>
              </a:rPr>
              <a:t>.</a:t>
            </a:r>
            <a:r>
              <a:rPr sz="3600" b="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자바 개발 환경 설치하기</a:t>
            </a:r>
            <a:r>
              <a:rPr dirty="0"/>
              <a:t>	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1100" y="1676400"/>
            <a:ext cx="4067175" cy="4505325"/>
            <a:chOff x="1181100" y="1676400"/>
            <a:chExt cx="4067175" cy="4505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9700" y="1676400"/>
              <a:ext cx="3838575" cy="45053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00150" y="3133725"/>
              <a:ext cx="3495675" cy="333375"/>
            </a:xfrm>
            <a:custGeom>
              <a:avLst/>
              <a:gdLst/>
              <a:ahLst/>
              <a:cxnLst/>
              <a:rect l="l" t="t" r="r" b="b"/>
              <a:pathLst>
                <a:path w="3495675" h="333375">
                  <a:moveTo>
                    <a:pt x="0" y="333375"/>
                  </a:moveTo>
                  <a:lnTo>
                    <a:pt x="3495675" y="333375"/>
                  </a:lnTo>
                  <a:lnTo>
                    <a:pt x="3495675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381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00275" y="4562475"/>
              <a:ext cx="333375" cy="238125"/>
            </a:xfrm>
            <a:custGeom>
              <a:avLst/>
              <a:gdLst/>
              <a:ahLst/>
              <a:cxnLst/>
              <a:rect l="l" t="t" r="r" b="b"/>
              <a:pathLst>
                <a:path w="333375" h="238125">
                  <a:moveTo>
                    <a:pt x="0" y="118999"/>
                  </a:moveTo>
                  <a:lnTo>
                    <a:pt x="8502" y="81410"/>
                  </a:lnTo>
                  <a:lnTo>
                    <a:pt x="32178" y="48746"/>
                  </a:lnTo>
                  <a:lnTo>
                    <a:pt x="68278" y="22977"/>
                  </a:lnTo>
                  <a:lnTo>
                    <a:pt x="114052" y="6072"/>
                  </a:lnTo>
                  <a:lnTo>
                    <a:pt x="166750" y="0"/>
                  </a:lnTo>
                  <a:lnTo>
                    <a:pt x="219387" y="6072"/>
                  </a:lnTo>
                  <a:lnTo>
                    <a:pt x="265124" y="22977"/>
                  </a:lnTo>
                  <a:lnTo>
                    <a:pt x="301204" y="48746"/>
                  </a:lnTo>
                  <a:lnTo>
                    <a:pt x="324873" y="81410"/>
                  </a:lnTo>
                  <a:lnTo>
                    <a:pt x="333375" y="118999"/>
                  </a:lnTo>
                  <a:lnTo>
                    <a:pt x="324873" y="156649"/>
                  </a:lnTo>
                  <a:lnTo>
                    <a:pt x="301204" y="189350"/>
                  </a:lnTo>
                  <a:lnTo>
                    <a:pt x="265124" y="215139"/>
                  </a:lnTo>
                  <a:lnTo>
                    <a:pt x="219387" y="232051"/>
                  </a:lnTo>
                  <a:lnTo>
                    <a:pt x="166750" y="238125"/>
                  </a:lnTo>
                  <a:lnTo>
                    <a:pt x="114052" y="232051"/>
                  </a:lnTo>
                  <a:lnTo>
                    <a:pt x="68278" y="215139"/>
                  </a:lnTo>
                  <a:lnTo>
                    <a:pt x="32178" y="189350"/>
                  </a:lnTo>
                  <a:lnTo>
                    <a:pt x="8502" y="156649"/>
                  </a:lnTo>
                  <a:lnTo>
                    <a:pt x="0" y="118999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95400" y="4619625"/>
              <a:ext cx="781050" cy="180975"/>
            </a:xfrm>
            <a:custGeom>
              <a:avLst/>
              <a:gdLst/>
              <a:ahLst/>
              <a:cxnLst/>
              <a:rect l="l" t="t" r="r" b="b"/>
              <a:pathLst>
                <a:path w="781050" h="180975">
                  <a:moveTo>
                    <a:pt x="690626" y="0"/>
                  </a:moveTo>
                  <a:lnTo>
                    <a:pt x="690626" y="45212"/>
                  </a:lnTo>
                  <a:lnTo>
                    <a:pt x="0" y="45212"/>
                  </a:lnTo>
                  <a:lnTo>
                    <a:pt x="0" y="135762"/>
                  </a:lnTo>
                  <a:lnTo>
                    <a:pt x="690626" y="135762"/>
                  </a:lnTo>
                  <a:lnTo>
                    <a:pt x="690626" y="180975"/>
                  </a:lnTo>
                  <a:lnTo>
                    <a:pt x="781050" y="90550"/>
                  </a:lnTo>
                  <a:lnTo>
                    <a:pt x="69062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5400" y="4619625"/>
              <a:ext cx="781050" cy="180975"/>
            </a:xfrm>
            <a:custGeom>
              <a:avLst/>
              <a:gdLst/>
              <a:ahLst/>
              <a:cxnLst/>
              <a:rect l="l" t="t" r="r" b="b"/>
              <a:pathLst>
                <a:path w="781050" h="180975">
                  <a:moveTo>
                    <a:pt x="0" y="45212"/>
                  </a:moveTo>
                  <a:lnTo>
                    <a:pt x="690626" y="45212"/>
                  </a:lnTo>
                  <a:lnTo>
                    <a:pt x="690626" y="0"/>
                  </a:lnTo>
                  <a:lnTo>
                    <a:pt x="781050" y="90550"/>
                  </a:lnTo>
                  <a:lnTo>
                    <a:pt x="690626" y="180975"/>
                  </a:lnTo>
                  <a:lnTo>
                    <a:pt x="690626" y="135762"/>
                  </a:lnTo>
                  <a:lnTo>
                    <a:pt x="0" y="135762"/>
                  </a:lnTo>
                  <a:lnTo>
                    <a:pt x="0" y="45212"/>
                  </a:lnTo>
                  <a:close/>
                </a:path>
              </a:pathLst>
            </a:custGeom>
            <a:ln w="1587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57200" y="4381500"/>
            <a:ext cx="790575" cy="666750"/>
          </a:xfrm>
          <a:prstGeom prst="rect">
            <a:avLst/>
          </a:prstGeom>
          <a:solidFill>
            <a:srgbClr val="E38312"/>
          </a:solidFill>
        </p:spPr>
        <p:txBody>
          <a:bodyPr vert="horz" wrap="square" lIns="0" tIns="46355" rIns="0" bIns="0" rtlCol="0">
            <a:spAutoFit/>
          </a:bodyPr>
          <a:lstStyle/>
          <a:p>
            <a:pPr marL="104139" marR="111760" indent="114300">
              <a:lnSpc>
                <a:spcPct val="100800"/>
              </a:lnSpc>
              <a:spcBef>
                <a:spcPts val="365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Box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ck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6025" y="1647825"/>
            <a:ext cx="4695825" cy="454342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488439" y="1306766"/>
            <a:ext cx="965009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872355" algn="l"/>
              </a:tabLst>
            </a:pPr>
            <a:r>
              <a:rPr sz="1400" spc="20" dirty="0">
                <a:solidFill>
                  <a:srgbClr val="404040"/>
                </a:solidFill>
                <a:latin typeface="Calibri"/>
                <a:cs typeface="Calibri"/>
              </a:rPr>
              <a:t>9)</a:t>
            </a:r>
            <a:r>
              <a:rPr sz="1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Class</a:t>
            </a:r>
            <a:r>
              <a:rPr sz="1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Name</a:t>
            </a:r>
            <a:r>
              <a:rPr sz="14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작성</a:t>
            </a:r>
            <a:r>
              <a:rPr sz="1400" spc="-27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첫글자</a:t>
            </a:r>
            <a:r>
              <a:rPr sz="1400" spc="-26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맑은 고딕"/>
                <a:cs typeface="맑은 고딕"/>
              </a:rPr>
              <a:t>대문자</a:t>
            </a:r>
            <a:r>
              <a:rPr sz="1400" spc="-26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맑은 고딕"/>
                <a:cs typeface="맑은 고딕"/>
              </a:rPr>
              <a:t>시작</a:t>
            </a:r>
            <a:r>
              <a:rPr sz="1400" spc="15" dirty="0">
                <a:solidFill>
                  <a:srgbClr val="404040"/>
                </a:solidFill>
                <a:latin typeface="Calibri"/>
                <a:cs typeface="Calibri"/>
              </a:rPr>
              <a:t>)	</a:t>
            </a:r>
            <a:r>
              <a:rPr sz="2100" spc="37" baseline="1984" dirty="0">
                <a:solidFill>
                  <a:srgbClr val="404040"/>
                </a:solidFill>
                <a:latin typeface="Calibri"/>
                <a:cs typeface="Calibri"/>
              </a:rPr>
              <a:t>10)</a:t>
            </a:r>
            <a:r>
              <a:rPr sz="2100" spc="-112" baseline="198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100" spc="37" baseline="1984" dirty="0">
                <a:solidFill>
                  <a:srgbClr val="404040"/>
                </a:solidFill>
                <a:latin typeface="맑은 고딕"/>
                <a:cs typeface="맑은 고딕"/>
              </a:rPr>
              <a:t>완료</a:t>
            </a:r>
            <a:r>
              <a:rPr sz="2100" spc="-405" baseline="1984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2100" spc="22" baseline="1984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2100" u="sng" spc="22" baseline="1984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First</a:t>
            </a:r>
            <a:r>
              <a:rPr sz="2100" u="sng" spc="-172" baseline="1984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 </a:t>
            </a:r>
            <a:r>
              <a:rPr sz="2100" u="sng" spc="30" baseline="1984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맑은 고딕"/>
                <a:cs typeface="맑은 고딕"/>
              </a:rPr>
              <a:t>프로젝트</a:t>
            </a:r>
            <a:r>
              <a:rPr sz="2100" u="sng" spc="-165" baseline="1984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맑은 고딕"/>
                <a:cs typeface="맑은 고딕"/>
              </a:rPr>
              <a:t> </a:t>
            </a:r>
            <a:r>
              <a:rPr sz="2100" u="sng" spc="37" baseline="1984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맑은 고딕"/>
                <a:cs typeface="맑은 고딕"/>
              </a:rPr>
              <a:t>→</a:t>
            </a:r>
            <a:r>
              <a:rPr sz="2100" u="sng" spc="-75" baseline="1984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맑은 고딕"/>
                <a:cs typeface="맑은 고딕"/>
              </a:rPr>
              <a:t> </a:t>
            </a:r>
            <a:r>
              <a:rPr sz="2100" u="sng" spc="44" baseline="1984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맑은 고딕"/>
                <a:cs typeface="맑은 고딕"/>
              </a:rPr>
              <a:t>firt</a:t>
            </a:r>
            <a:r>
              <a:rPr sz="2100" u="sng" spc="-112" baseline="1984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맑은 고딕"/>
                <a:cs typeface="맑은 고딕"/>
              </a:rPr>
              <a:t> </a:t>
            </a:r>
            <a:r>
              <a:rPr sz="2100" u="sng" spc="30" baseline="1984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맑은 고딕"/>
                <a:cs typeface="맑은 고딕"/>
              </a:rPr>
              <a:t>패키지</a:t>
            </a:r>
            <a:r>
              <a:rPr sz="2100" u="sng" spc="-179" baseline="1984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맑은 고딕"/>
                <a:cs typeface="맑은 고딕"/>
              </a:rPr>
              <a:t> </a:t>
            </a:r>
            <a:r>
              <a:rPr sz="2100" u="sng" spc="37" baseline="1984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맑은 고딕"/>
                <a:cs typeface="맑은 고딕"/>
              </a:rPr>
              <a:t>→</a:t>
            </a:r>
            <a:r>
              <a:rPr sz="2100" u="sng" spc="-67" baseline="1984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맑은 고딕"/>
                <a:cs typeface="맑은 고딕"/>
              </a:rPr>
              <a:t> </a:t>
            </a:r>
            <a:r>
              <a:rPr sz="2100" u="sng" spc="15" baseline="1984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맑은 고딕"/>
                <a:cs typeface="맑은 고딕"/>
              </a:rPr>
              <a:t>HelloWorld</a:t>
            </a:r>
            <a:r>
              <a:rPr sz="2100" u="sng" spc="-217" baseline="1984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맑은 고딕"/>
                <a:cs typeface="맑은 고딕"/>
              </a:rPr>
              <a:t> </a:t>
            </a:r>
            <a:r>
              <a:rPr sz="2100" u="sng" spc="30" baseline="1984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맑은 고딕"/>
                <a:cs typeface="맑은 고딕"/>
              </a:rPr>
              <a:t>클래스</a:t>
            </a:r>
            <a:r>
              <a:rPr sz="2100" spc="30" baseline="1984" dirty="0">
                <a:solidFill>
                  <a:srgbClr val="404040"/>
                </a:solidFill>
                <a:latin typeface="맑은 고딕"/>
                <a:cs typeface="맑은 고딕"/>
              </a:rPr>
              <a:t>)</a:t>
            </a:r>
            <a:endParaRPr sz="2100" baseline="1984" dirty="0">
              <a:latin typeface="맑은 고딕"/>
              <a:cs typeface="맑은 고딕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53150" y="1533525"/>
            <a:ext cx="1838325" cy="1247775"/>
            <a:chOff x="6153150" y="1533525"/>
            <a:chExt cx="1838325" cy="1247775"/>
          </a:xfrm>
        </p:grpSpPr>
        <p:sp>
          <p:nvSpPr>
            <p:cNvPr id="13" name="object 13"/>
            <p:cNvSpPr/>
            <p:nvPr/>
          </p:nvSpPr>
          <p:spPr>
            <a:xfrm>
              <a:off x="6172200" y="1647825"/>
              <a:ext cx="1343025" cy="1114425"/>
            </a:xfrm>
            <a:custGeom>
              <a:avLst/>
              <a:gdLst/>
              <a:ahLst/>
              <a:cxnLst/>
              <a:rect l="l" t="t" r="r" b="b"/>
              <a:pathLst>
                <a:path w="1343025" h="1114425">
                  <a:moveTo>
                    <a:pt x="0" y="557149"/>
                  </a:moveTo>
                  <a:lnTo>
                    <a:pt x="2020" y="513606"/>
                  </a:lnTo>
                  <a:lnTo>
                    <a:pt x="7980" y="470980"/>
                  </a:lnTo>
                  <a:lnTo>
                    <a:pt x="17733" y="429394"/>
                  </a:lnTo>
                  <a:lnTo>
                    <a:pt x="31128" y="388974"/>
                  </a:lnTo>
                  <a:lnTo>
                    <a:pt x="48016" y="349841"/>
                  </a:lnTo>
                  <a:lnTo>
                    <a:pt x="68248" y="312121"/>
                  </a:lnTo>
                  <a:lnTo>
                    <a:pt x="91675" y="275938"/>
                  </a:lnTo>
                  <a:lnTo>
                    <a:pt x="118147" y="241414"/>
                  </a:lnTo>
                  <a:lnTo>
                    <a:pt x="147516" y="208673"/>
                  </a:lnTo>
                  <a:lnTo>
                    <a:pt x="179633" y="177841"/>
                  </a:lnTo>
                  <a:lnTo>
                    <a:pt x="214348" y="149040"/>
                  </a:lnTo>
                  <a:lnTo>
                    <a:pt x="251511" y="122394"/>
                  </a:lnTo>
                  <a:lnTo>
                    <a:pt x="290975" y="98027"/>
                  </a:lnTo>
                  <a:lnTo>
                    <a:pt x="332589" y="76063"/>
                  </a:lnTo>
                  <a:lnTo>
                    <a:pt x="376205" y="56626"/>
                  </a:lnTo>
                  <a:lnTo>
                    <a:pt x="421673" y="39839"/>
                  </a:lnTo>
                  <a:lnTo>
                    <a:pt x="468844" y="25827"/>
                  </a:lnTo>
                  <a:lnTo>
                    <a:pt x="517569" y="14713"/>
                  </a:lnTo>
                  <a:lnTo>
                    <a:pt x="567698" y="6622"/>
                  </a:lnTo>
                  <a:lnTo>
                    <a:pt x="619084" y="1676"/>
                  </a:lnTo>
                  <a:lnTo>
                    <a:pt x="671576" y="0"/>
                  </a:lnTo>
                  <a:lnTo>
                    <a:pt x="724050" y="1676"/>
                  </a:lnTo>
                  <a:lnTo>
                    <a:pt x="775420" y="6622"/>
                  </a:lnTo>
                  <a:lnTo>
                    <a:pt x="825535" y="14713"/>
                  </a:lnTo>
                  <a:lnTo>
                    <a:pt x="874248" y="25827"/>
                  </a:lnTo>
                  <a:lnTo>
                    <a:pt x="921408" y="39839"/>
                  </a:lnTo>
                  <a:lnTo>
                    <a:pt x="966866" y="56626"/>
                  </a:lnTo>
                  <a:lnTo>
                    <a:pt x="1010473" y="76063"/>
                  </a:lnTo>
                  <a:lnTo>
                    <a:pt x="1052079" y="98027"/>
                  </a:lnTo>
                  <a:lnTo>
                    <a:pt x="1091536" y="122394"/>
                  </a:lnTo>
                  <a:lnTo>
                    <a:pt x="1128695" y="149040"/>
                  </a:lnTo>
                  <a:lnTo>
                    <a:pt x="1163405" y="177841"/>
                  </a:lnTo>
                  <a:lnTo>
                    <a:pt x="1195518" y="208673"/>
                  </a:lnTo>
                  <a:lnTo>
                    <a:pt x="1224884" y="241414"/>
                  </a:lnTo>
                  <a:lnTo>
                    <a:pt x="1251354" y="275938"/>
                  </a:lnTo>
                  <a:lnTo>
                    <a:pt x="1274779" y="312121"/>
                  </a:lnTo>
                  <a:lnTo>
                    <a:pt x="1295010" y="349841"/>
                  </a:lnTo>
                  <a:lnTo>
                    <a:pt x="1311897" y="388974"/>
                  </a:lnTo>
                  <a:lnTo>
                    <a:pt x="1325292" y="429394"/>
                  </a:lnTo>
                  <a:lnTo>
                    <a:pt x="1335044" y="470980"/>
                  </a:lnTo>
                  <a:lnTo>
                    <a:pt x="1341004" y="513606"/>
                  </a:lnTo>
                  <a:lnTo>
                    <a:pt x="1343025" y="557149"/>
                  </a:lnTo>
                  <a:lnTo>
                    <a:pt x="1341004" y="600709"/>
                  </a:lnTo>
                  <a:lnTo>
                    <a:pt x="1335044" y="643350"/>
                  </a:lnTo>
                  <a:lnTo>
                    <a:pt x="1325292" y="684950"/>
                  </a:lnTo>
                  <a:lnTo>
                    <a:pt x="1311897" y="725383"/>
                  </a:lnTo>
                  <a:lnTo>
                    <a:pt x="1295010" y="764526"/>
                  </a:lnTo>
                  <a:lnTo>
                    <a:pt x="1274779" y="802256"/>
                  </a:lnTo>
                  <a:lnTo>
                    <a:pt x="1251354" y="838449"/>
                  </a:lnTo>
                  <a:lnTo>
                    <a:pt x="1224884" y="872980"/>
                  </a:lnTo>
                  <a:lnTo>
                    <a:pt x="1195518" y="905727"/>
                  </a:lnTo>
                  <a:lnTo>
                    <a:pt x="1163405" y="936565"/>
                  </a:lnTo>
                  <a:lnTo>
                    <a:pt x="1128695" y="965371"/>
                  </a:lnTo>
                  <a:lnTo>
                    <a:pt x="1091536" y="992020"/>
                  </a:lnTo>
                  <a:lnTo>
                    <a:pt x="1052079" y="1016390"/>
                  </a:lnTo>
                  <a:lnTo>
                    <a:pt x="1010473" y="1038356"/>
                  </a:lnTo>
                  <a:lnTo>
                    <a:pt x="966866" y="1057795"/>
                  </a:lnTo>
                  <a:lnTo>
                    <a:pt x="921408" y="1074583"/>
                  </a:lnTo>
                  <a:lnTo>
                    <a:pt x="874248" y="1088596"/>
                  </a:lnTo>
                  <a:lnTo>
                    <a:pt x="825535" y="1099710"/>
                  </a:lnTo>
                  <a:lnTo>
                    <a:pt x="775420" y="1107802"/>
                  </a:lnTo>
                  <a:lnTo>
                    <a:pt x="724050" y="1112748"/>
                  </a:lnTo>
                  <a:lnTo>
                    <a:pt x="671576" y="1114425"/>
                  </a:lnTo>
                  <a:lnTo>
                    <a:pt x="619084" y="1112748"/>
                  </a:lnTo>
                  <a:lnTo>
                    <a:pt x="567698" y="1107802"/>
                  </a:lnTo>
                  <a:lnTo>
                    <a:pt x="517569" y="1099710"/>
                  </a:lnTo>
                  <a:lnTo>
                    <a:pt x="468844" y="1088596"/>
                  </a:lnTo>
                  <a:lnTo>
                    <a:pt x="421673" y="1074583"/>
                  </a:lnTo>
                  <a:lnTo>
                    <a:pt x="376205" y="1057795"/>
                  </a:lnTo>
                  <a:lnTo>
                    <a:pt x="332589" y="1038356"/>
                  </a:lnTo>
                  <a:lnTo>
                    <a:pt x="290975" y="1016390"/>
                  </a:lnTo>
                  <a:lnTo>
                    <a:pt x="251511" y="992020"/>
                  </a:lnTo>
                  <a:lnTo>
                    <a:pt x="214348" y="965371"/>
                  </a:lnTo>
                  <a:lnTo>
                    <a:pt x="179633" y="936565"/>
                  </a:lnTo>
                  <a:lnTo>
                    <a:pt x="147516" y="905727"/>
                  </a:lnTo>
                  <a:lnTo>
                    <a:pt x="118147" y="872980"/>
                  </a:lnTo>
                  <a:lnTo>
                    <a:pt x="91675" y="838449"/>
                  </a:lnTo>
                  <a:lnTo>
                    <a:pt x="68248" y="802256"/>
                  </a:lnTo>
                  <a:lnTo>
                    <a:pt x="48016" y="764526"/>
                  </a:lnTo>
                  <a:lnTo>
                    <a:pt x="31128" y="725383"/>
                  </a:lnTo>
                  <a:lnTo>
                    <a:pt x="17733" y="684950"/>
                  </a:lnTo>
                  <a:lnTo>
                    <a:pt x="7980" y="643350"/>
                  </a:lnTo>
                  <a:lnTo>
                    <a:pt x="2020" y="600709"/>
                  </a:lnTo>
                  <a:lnTo>
                    <a:pt x="0" y="557149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91425" y="1533525"/>
              <a:ext cx="400050" cy="676275"/>
            </a:xfrm>
            <a:custGeom>
              <a:avLst/>
              <a:gdLst/>
              <a:ahLst/>
              <a:cxnLst/>
              <a:rect l="l" t="t" r="r" b="b"/>
              <a:pathLst>
                <a:path w="400050" h="676275">
                  <a:moveTo>
                    <a:pt x="300100" y="0"/>
                  </a:moveTo>
                  <a:lnTo>
                    <a:pt x="200025" y="99949"/>
                  </a:lnTo>
                  <a:lnTo>
                    <a:pt x="250063" y="99949"/>
                  </a:lnTo>
                  <a:lnTo>
                    <a:pt x="250063" y="576199"/>
                  </a:lnTo>
                  <a:lnTo>
                    <a:pt x="0" y="576199"/>
                  </a:lnTo>
                  <a:lnTo>
                    <a:pt x="0" y="676275"/>
                  </a:lnTo>
                  <a:lnTo>
                    <a:pt x="350011" y="676275"/>
                  </a:lnTo>
                  <a:lnTo>
                    <a:pt x="350011" y="99949"/>
                  </a:lnTo>
                  <a:lnTo>
                    <a:pt x="400050" y="99949"/>
                  </a:lnTo>
                  <a:lnTo>
                    <a:pt x="300100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">
            <a:extLst>
              <a:ext uri="{FF2B5EF4-FFF2-40B4-BE49-F238E27FC236}">
                <a16:creationId xmlns:a16="http://schemas.microsoft.com/office/drawing/2014/main" id="{4504C6A8-3709-940B-07FD-F00DC4F0AF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13032"/>
            <a:ext cx="10058400" cy="811931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spc="-55" dirty="0">
                <a:latin typeface="Calibri Light"/>
                <a:cs typeface="Calibri Light"/>
              </a:rPr>
              <a:t>-</a:t>
            </a:r>
            <a:r>
              <a:rPr lang="en-US" altLang="ko-KR" sz="3600" b="0" spc="-55" dirty="0">
                <a:latin typeface="Calibri Light"/>
                <a:cs typeface="Calibri Light"/>
              </a:rPr>
              <a:t>2</a:t>
            </a:r>
            <a:r>
              <a:rPr sz="3600" b="0" dirty="0">
                <a:latin typeface="Calibri Light"/>
                <a:cs typeface="Calibri Light"/>
              </a:rPr>
              <a:t>.</a:t>
            </a:r>
            <a:r>
              <a:rPr sz="3600" b="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자바 개발 환경 설치하기</a:t>
            </a:r>
            <a:r>
              <a:rPr dirty="0"/>
              <a:t>	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26502" y="1374203"/>
            <a:ext cx="6070600" cy="6700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b="1" spc="20" dirty="0">
                <a:solidFill>
                  <a:srgbClr val="00AF50"/>
                </a:solidFill>
                <a:latin typeface="맑은 고딕"/>
                <a:cs typeface="맑은 고딕"/>
              </a:rPr>
              <a:t>위</a:t>
            </a:r>
            <a:r>
              <a:rPr b="1" spc="25" dirty="0">
                <a:solidFill>
                  <a:srgbClr val="00AF50"/>
                </a:solidFill>
                <a:latin typeface="맑은 고딕"/>
                <a:cs typeface="맑은 고딕"/>
              </a:rPr>
              <a:t>치</a:t>
            </a:r>
            <a:r>
              <a:rPr b="1" spc="-170" dirty="0">
                <a:solidFill>
                  <a:srgbClr val="00AF50"/>
                </a:solidFill>
                <a:latin typeface="맑은 고딕"/>
                <a:cs typeface="맑은 고딕"/>
              </a:rPr>
              <a:t> </a:t>
            </a:r>
            <a:r>
              <a:rPr b="1" spc="20" dirty="0">
                <a:solidFill>
                  <a:srgbClr val="00AF50"/>
                </a:solidFill>
                <a:latin typeface="맑은 고딕"/>
                <a:cs typeface="맑은 고딕"/>
              </a:rPr>
              <a:t>확인하</a:t>
            </a:r>
            <a:r>
              <a:rPr b="1" spc="25" dirty="0">
                <a:solidFill>
                  <a:srgbClr val="00AF50"/>
                </a:solidFill>
                <a:latin typeface="맑은 고딕"/>
                <a:cs typeface="맑은 고딕"/>
              </a:rPr>
              <a:t>기</a:t>
            </a:r>
            <a:r>
              <a:rPr b="1" dirty="0">
                <a:solidFill>
                  <a:srgbClr val="00AF50"/>
                </a:solidFill>
                <a:latin typeface="맑은 고딕"/>
                <a:cs typeface="맑은 고딕"/>
              </a:rPr>
              <a:t> </a:t>
            </a:r>
            <a:r>
              <a:rPr b="1" spc="-265" dirty="0">
                <a:solidFill>
                  <a:srgbClr val="00AF50"/>
                </a:solidFill>
                <a:latin typeface="맑은 고딕"/>
                <a:cs typeface="맑은 고딕"/>
              </a:rPr>
              <a:t> </a:t>
            </a:r>
            <a:r>
              <a:rPr b="1" spc="110" dirty="0">
                <a:solidFill>
                  <a:srgbClr val="00AF50"/>
                </a:solidFill>
                <a:latin typeface="Calibri"/>
                <a:cs typeface="Calibri"/>
              </a:rPr>
              <a:t>(</a:t>
            </a:r>
            <a:r>
              <a:rPr b="1" spc="-20" dirty="0">
                <a:solidFill>
                  <a:srgbClr val="00AF50"/>
                </a:solidFill>
                <a:latin typeface="Calibri"/>
                <a:cs typeface="Calibri"/>
              </a:rPr>
              <a:t>ja</a:t>
            </a:r>
            <a:r>
              <a:rPr b="1" spc="5" dirty="0">
                <a:solidFill>
                  <a:srgbClr val="00AF50"/>
                </a:solidFill>
                <a:latin typeface="Calibri"/>
                <a:cs typeface="Calibri"/>
              </a:rPr>
              <a:t>v</a:t>
            </a:r>
            <a:r>
              <a:rPr b="1" spc="10" dirty="0">
                <a:solidFill>
                  <a:srgbClr val="00AF50"/>
                </a:solidFill>
                <a:latin typeface="Calibri"/>
                <a:cs typeface="Calibri"/>
              </a:rPr>
              <a:t>a</a:t>
            </a:r>
            <a:r>
              <a:rPr b="1" spc="7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b="1" spc="25" dirty="0">
                <a:solidFill>
                  <a:srgbClr val="00AF50"/>
                </a:solidFill>
                <a:latin typeface="맑은 고딕"/>
                <a:cs typeface="맑은 고딕"/>
              </a:rPr>
              <a:t>파</a:t>
            </a:r>
            <a:r>
              <a:rPr b="1" spc="20" dirty="0">
                <a:solidFill>
                  <a:srgbClr val="00AF50"/>
                </a:solidFill>
                <a:latin typeface="맑은 고딕"/>
                <a:cs typeface="맑은 고딕"/>
              </a:rPr>
              <a:t>일</a:t>
            </a:r>
            <a:r>
              <a:rPr b="1" spc="5" dirty="0">
                <a:solidFill>
                  <a:srgbClr val="00AF50"/>
                </a:solidFill>
                <a:latin typeface="Calibri"/>
                <a:cs typeface="Calibri"/>
              </a:rPr>
              <a:t>)</a:t>
            </a:r>
            <a:endParaRPr dirty="0">
              <a:latin typeface="Calibri"/>
              <a:cs typeface="Calibri"/>
            </a:endParaRPr>
          </a:p>
          <a:p>
            <a:pPr marL="24765">
              <a:lnSpc>
                <a:spcPct val="100000"/>
              </a:lnSpc>
              <a:spcBef>
                <a:spcPts val="1450"/>
              </a:spcBef>
              <a:tabLst>
                <a:tab pos="5018405" algn="l"/>
              </a:tabLst>
            </a:pPr>
            <a:r>
              <a:rPr sz="1200" dirty="0">
                <a:latin typeface="맑은 고딕"/>
                <a:cs typeface="맑은 고딕"/>
              </a:rPr>
              <a:t>①</a:t>
            </a:r>
            <a:r>
              <a:rPr sz="1200" spc="-125" dirty="0">
                <a:latin typeface="맑은 고딕"/>
                <a:cs typeface="맑은 고딕"/>
              </a:rPr>
              <a:t> </a:t>
            </a:r>
            <a:r>
              <a:rPr sz="1200" spc="-10" dirty="0">
                <a:latin typeface="Calibri"/>
                <a:cs typeface="Calibri"/>
              </a:rPr>
              <a:t>J</a:t>
            </a:r>
            <a:r>
              <a:rPr sz="1200" spc="-100" dirty="0">
                <a:latin typeface="Calibri"/>
                <a:cs typeface="Calibri"/>
              </a:rPr>
              <a:t>A</a:t>
            </a:r>
            <a:r>
              <a:rPr sz="1200" spc="-85" dirty="0">
                <a:latin typeface="Calibri"/>
                <a:cs typeface="Calibri"/>
              </a:rPr>
              <a:t>V</a:t>
            </a:r>
            <a:r>
              <a:rPr sz="1200" spc="-2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_</a:t>
            </a:r>
            <a:r>
              <a:rPr sz="1200" spc="20" dirty="0">
                <a:latin typeface="Calibri"/>
                <a:cs typeface="Calibri"/>
              </a:rPr>
              <a:t>L</a:t>
            </a:r>
            <a:r>
              <a:rPr sz="1200" spc="-25" dirty="0">
                <a:latin typeface="Calibri"/>
                <a:cs typeface="Calibri"/>
              </a:rPr>
              <a:t>A</a:t>
            </a:r>
            <a:r>
              <a:rPr sz="1200" spc="15" dirty="0">
                <a:latin typeface="Calibri"/>
                <a:cs typeface="Calibri"/>
              </a:rPr>
              <a:t>B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폴</a:t>
            </a:r>
            <a:r>
              <a:rPr sz="1200" dirty="0">
                <a:latin typeface="맑은 고딕"/>
                <a:cs typeface="맑은 고딕"/>
              </a:rPr>
              <a:t>더</a:t>
            </a:r>
            <a:r>
              <a:rPr sz="1200" spc="-12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안</a:t>
            </a:r>
            <a:r>
              <a:rPr sz="1200" dirty="0">
                <a:latin typeface="맑은 고딕"/>
                <a:cs typeface="맑은 고딕"/>
              </a:rPr>
              <a:t>에</a:t>
            </a:r>
            <a:r>
              <a:rPr sz="1200" spc="-125" dirty="0">
                <a:latin typeface="맑은 고딕"/>
                <a:cs typeface="맑은 고딕"/>
              </a:rPr>
              <a:t> </a:t>
            </a:r>
            <a:r>
              <a:rPr sz="1200" spc="-30" dirty="0">
                <a:latin typeface="Calibri"/>
                <a:cs typeface="Calibri"/>
              </a:rPr>
              <a:t>F</a:t>
            </a:r>
            <a:r>
              <a:rPr sz="1200" spc="20" dirty="0">
                <a:latin typeface="Calibri"/>
                <a:cs typeface="Calibri"/>
              </a:rPr>
              <a:t>i</a:t>
            </a:r>
            <a:r>
              <a:rPr sz="1200" spc="-45" dirty="0">
                <a:latin typeface="Calibri"/>
                <a:cs typeface="Calibri"/>
              </a:rPr>
              <a:t>r</a:t>
            </a:r>
            <a:r>
              <a:rPr sz="1200" spc="50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t</a:t>
            </a:r>
            <a:r>
              <a:rPr sz="1200" spc="-75" dirty="0">
                <a:latin typeface="Calibri"/>
                <a:cs typeface="Calibri"/>
              </a:rPr>
              <a:t> </a:t>
            </a:r>
            <a:r>
              <a:rPr sz="1200" dirty="0">
                <a:latin typeface="맑은 고딕"/>
                <a:cs typeface="맑은 고딕"/>
              </a:rPr>
              <a:t>폴</a:t>
            </a:r>
            <a:r>
              <a:rPr sz="1200" spc="-5" dirty="0">
                <a:latin typeface="맑은 고딕"/>
                <a:cs typeface="맑은 고딕"/>
              </a:rPr>
              <a:t>더</a:t>
            </a:r>
            <a:r>
              <a:rPr sz="1200" spc="5" dirty="0">
                <a:latin typeface="Calibri"/>
                <a:cs typeface="Calibri"/>
              </a:rPr>
              <a:t>(</a:t>
            </a:r>
            <a:r>
              <a:rPr sz="1200" spc="-35" dirty="0">
                <a:latin typeface="Calibri"/>
                <a:cs typeface="Calibri"/>
              </a:rPr>
              <a:t>p</a:t>
            </a:r>
            <a:r>
              <a:rPr sz="1200" spc="-45" dirty="0">
                <a:latin typeface="Calibri"/>
                <a:cs typeface="Calibri"/>
              </a:rPr>
              <a:t>r</a:t>
            </a:r>
            <a:r>
              <a:rPr sz="1200" spc="-35" dirty="0">
                <a:latin typeface="Calibri"/>
                <a:cs typeface="Calibri"/>
              </a:rPr>
              <a:t>o</a:t>
            </a:r>
            <a:r>
              <a:rPr sz="1200" spc="10" dirty="0">
                <a:latin typeface="Calibri"/>
                <a:cs typeface="Calibri"/>
              </a:rPr>
              <a:t>j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1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t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n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spc="-65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e)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dirty="0">
                <a:latin typeface="맑은 고딕"/>
                <a:cs typeface="맑은 고딕"/>
              </a:rPr>
              <a:t>클릭	</a:t>
            </a:r>
            <a:r>
              <a:rPr sz="1800" baseline="2314" dirty="0">
                <a:latin typeface="맑은 고딕"/>
                <a:cs typeface="맑은 고딕"/>
              </a:rPr>
              <a:t>②</a:t>
            </a:r>
            <a:r>
              <a:rPr sz="1800" spc="-179" baseline="2314" dirty="0">
                <a:latin typeface="맑은 고딕"/>
                <a:cs typeface="맑은 고딕"/>
              </a:rPr>
              <a:t> </a:t>
            </a:r>
            <a:r>
              <a:rPr sz="1800" spc="75" baseline="2314" dirty="0">
                <a:latin typeface="Calibri"/>
                <a:cs typeface="Calibri"/>
              </a:rPr>
              <a:t>s</a:t>
            </a:r>
            <a:r>
              <a:rPr sz="1800" spc="-67" baseline="2314" dirty="0">
                <a:latin typeface="Calibri"/>
                <a:cs typeface="Calibri"/>
              </a:rPr>
              <a:t>r</a:t>
            </a:r>
            <a:r>
              <a:rPr sz="1800" baseline="2314" dirty="0">
                <a:latin typeface="Calibri"/>
                <a:cs typeface="Calibri"/>
              </a:rPr>
              <a:t>c</a:t>
            </a:r>
            <a:r>
              <a:rPr sz="1800" spc="-44" baseline="2314" dirty="0">
                <a:latin typeface="Calibri"/>
                <a:cs typeface="Calibri"/>
              </a:rPr>
              <a:t> </a:t>
            </a:r>
            <a:r>
              <a:rPr sz="1800" baseline="2314" dirty="0">
                <a:latin typeface="맑은 고딕"/>
                <a:cs typeface="맑은 고딕"/>
              </a:rPr>
              <a:t>폴더</a:t>
            </a:r>
            <a:r>
              <a:rPr sz="1800" spc="-292" baseline="2314" dirty="0">
                <a:latin typeface="맑은 고딕"/>
                <a:cs typeface="맑은 고딕"/>
              </a:rPr>
              <a:t> </a:t>
            </a:r>
            <a:r>
              <a:rPr sz="1800" baseline="2314" dirty="0">
                <a:latin typeface="맑은 고딕"/>
                <a:cs typeface="맑은 고딕"/>
              </a:rPr>
              <a:t>클릭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8250" y="2095500"/>
            <a:ext cx="3990975" cy="19526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0" y="2095500"/>
            <a:ext cx="4181475" cy="19431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4450" y="4505325"/>
            <a:ext cx="3876675" cy="15811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12799" y="4202493"/>
            <a:ext cx="17418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③</a:t>
            </a:r>
            <a:r>
              <a:rPr sz="1200" spc="-125" dirty="0">
                <a:latin typeface="맑은 고딕"/>
                <a:cs typeface="맑은 고딕"/>
              </a:rPr>
              <a:t> </a:t>
            </a:r>
            <a:r>
              <a:rPr sz="1200" spc="5" dirty="0">
                <a:latin typeface="Calibri"/>
                <a:cs typeface="Calibri"/>
              </a:rPr>
              <a:t>f</a:t>
            </a:r>
            <a:r>
              <a:rPr sz="1200" spc="20" dirty="0">
                <a:latin typeface="Calibri"/>
                <a:cs typeface="Calibri"/>
              </a:rPr>
              <a:t>i</a:t>
            </a:r>
            <a:r>
              <a:rPr sz="1200" spc="-45" dirty="0">
                <a:latin typeface="Calibri"/>
                <a:cs typeface="Calibri"/>
              </a:rPr>
              <a:t>r</a:t>
            </a:r>
            <a:r>
              <a:rPr sz="1200" spc="50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t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폴더</a:t>
            </a:r>
            <a:r>
              <a:rPr sz="1200" spc="5" dirty="0">
                <a:latin typeface="Calibri"/>
                <a:cs typeface="Calibri"/>
              </a:rPr>
              <a:t>(</a:t>
            </a:r>
            <a:r>
              <a:rPr sz="1200" spc="-35" dirty="0">
                <a:latin typeface="Calibri"/>
                <a:cs typeface="Calibri"/>
              </a:rPr>
              <a:t>p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spc="15" dirty="0">
                <a:latin typeface="Calibri"/>
                <a:cs typeface="Calibri"/>
              </a:rPr>
              <a:t>c</a:t>
            </a:r>
            <a:r>
              <a:rPr sz="1200" spc="-25" dirty="0">
                <a:latin typeface="Calibri"/>
                <a:cs typeface="Calibri"/>
              </a:rPr>
              <a:t>k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spc="30" dirty="0">
                <a:latin typeface="Calibri"/>
                <a:cs typeface="Calibri"/>
              </a:rPr>
              <a:t>g</a:t>
            </a:r>
            <a:r>
              <a:rPr sz="1200" dirty="0">
                <a:latin typeface="Calibri"/>
                <a:cs typeface="Calibri"/>
              </a:rPr>
              <a:t>e)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클릭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5225" y="4231322"/>
            <a:ext cx="15322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④</a:t>
            </a:r>
            <a:r>
              <a:rPr sz="1200" spc="-12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Calibri"/>
                <a:cs typeface="Calibri"/>
              </a:rPr>
              <a:t>He</a:t>
            </a:r>
            <a:r>
              <a:rPr sz="1200" spc="20" dirty="0">
                <a:latin typeface="Calibri"/>
                <a:cs typeface="Calibri"/>
              </a:rPr>
              <a:t>ll</a:t>
            </a:r>
            <a:r>
              <a:rPr sz="1200" spc="-35" dirty="0">
                <a:latin typeface="Calibri"/>
                <a:cs typeface="Calibri"/>
              </a:rPr>
              <a:t>o</a:t>
            </a:r>
            <a:r>
              <a:rPr sz="1200" spc="-95" dirty="0">
                <a:latin typeface="Calibri"/>
                <a:cs typeface="Calibri"/>
              </a:rPr>
              <a:t>W</a:t>
            </a:r>
            <a:r>
              <a:rPr sz="1200" spc="-35" dirty="0">
                <a:latin typeface="Calibri"/>
                <a:cs typeface="Calibri"/>
              </a:rPr>
              <a:t>o</a:t>
            </a:r>
            <a:r>
              <a:rPr sz="1200" spc="-45" dirty="0">
                <a:latin typeface="Calibri"/>
                <a:cs typeface="Calibri"/>
              </a:rPr>
              <a:t>r</a:t>
            </a:r>
            <a:r>
              <a:rPr sz="1200" spc="20" dirty="0">
                <a:latin typeface="Calibri"/>
                <a:cs typeface="Calibri"/>
              </a:rPr>
              <a:t>l</a:t>
            </a:r>
            <a:r>
              <a:rPr sz="1200" spc="-35" dirty="0">
                <a:latin typeface="Calibri"/>
                <a:cs typeface="Calibri"/>
              </a:rPr>
              <a:t>d</a:t>
            </a:r>
            <a:r>
              <a:rPr sz="1200" spc="-5" dirty="0">
                <a:latin typeface="Calibri"/>
                <a:cs typeface="Calibri"/>
              </a:rPr>
              <a:t>.</a:t>
            </a:r>
            <a:r>
              <a:rPr sz="1200" spc="5" dirty="0">
                <a:latin typeface="Calibri"/>
                <a:cs typeface="Calibri"/>
              </a:rPr>
              <a:t>j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spc="-20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맑은 고딕"/>
                <a:cs typeface="맑은 고딕"/>
              </a:rPr>
              <a:t>파일</a:t>
            </a:r>
            <a:endParaRPr sz="1200">
              <a:latin typeface="맑은 고딕"/>
              <a:cs typeface="맑은 고딕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91250" y="4505325"/>
            <a:ext cx="4248150" cy="1504950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72A548DE-8CAA-CBC2-C797-B8E6CCDBD5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13032"/>
            <a:ext cx="10058400" cy="811931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spc="-55" dirty="0">
                <a:latin typeface="Calibri Light"/>
                <a:cs typeface="Calibri Light"/>
              </a:rPr>
              <a:t>-</a:t>
            </a:r>
            <a:r>
              <a:rPr lang="en-US" altLang="ko-KR" sz="3600" b="0" spc="-55" dirty="0">
                <a:latin typeface="Calibri Light"/>
                <a:cs typeface="Calibri Light"/>
              </a:rPr>
              <a:t>2</a:t>
            </a:r>
            <a:r>
              <a:rPr sz="3600" b="0" dirty="0">
                <a:latin typeface="Calibri Light"/>
                <a:cs typeface="Calibri Light"/>
              </a:rPr>
              <a:t>.</a:t>
            </a:r>
            <a:r>
              <a:rPr sz="3600" b="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자바 개발 환경 설치하기</a:t>
            </a:r>
            <a:r>
              <a:rPr dirty="0"/>
              <a:t>	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26502" y="1374203"/>
            <a:ext cx="6089650" cy="6700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b="1" spc="20" dirty="0">
                <a:solidFill>
                  <a:srgbClr val="00AF50"/>
                </a:solidFill>
                <a:latin typeface="맑은 고딕"/>
                <a:cs typeface="맑은 고딕"/>
              </a:rPr>
              <a:t>위</a:t>
            </a:r>
            <a:r>
              <a:rPr b="1" spc="25" dirty="0">
                <a:solidFill>
                  <a:srgbClr val="00AF50"/>
                </a:solidFill>
                <a:latin typeface="맑은 고딕"/>
                <a:cs typeface="맑은 고딕"/>
              </a:rPr>
              <a:t>치</a:t>
            </a:r>
            <a:r>
              <a:rPr b="1" spc="-170" dirty="0">
                <a:solidFill>
                  <a:srgbClr val="00AF50"/>
                </a:solidFill>
                <a:latin typeface="맑은 고딕"/>
                <a:cs typeface="맑은 고딕"/>
              </a:rPr>
              <a:t> </a:t>
            </a:r>
            <a:r>
              <a:rPr b="1" spc="20" dirty="0">
                <a:solidFill>
                  <a:srgbClr val="00AF50"/>
                </a:solidFill>
                <a:latin typeface="맑은 고딕"/>
                <a:cs typeface="맑은 고딕"/>
              </a:rPr>
              <a:t>확인하</a:t>
            </a:r>
            <a:r>
              <a:rPr b="1" spc="25" dirty="0">
                <a:solidFill>
                  <a:srgbClr val="00AF50"/>
                </a:solidFill>
                <a:latin typeface="맑은 고딕"/>
                <a:cs typeface="맑은 고딕"/>
              </a:rPr>
              <a:t>기</a:t>
            </a:r>
            <a:r>
              <a:rPr b="1" dirty="0">
                <a:solidFill>
                  <a:srgbClr val="00AF50"/>
                </a:solidFill>
                <a:latin typeface="맑은 고딕"/>
                <a:cs typeface="맑은 고딕"/>
              </a:rPr>
              <a:t> </a:t>
            </a:r>
            <a:r>
              <a:rPr b="1" spc="-265" dirty="0">
                <a:solidFill>
                  <a:srgbClr val="00AF50"/>
                </a:solidFill>
                <a:latin typeface="맑은 고딕"/>
                <a:cs typeface="맑은 고딕"/>
              </a:rPr>
              <a:t> </a:t>
            </a:r>
            <a:r>
              <a:rPr b="1" spc="35" dirty="0">
                <a:solidFill>
                  <a:srgbClr val="00AF50"/>
                </a:solidFill>
                <a:latin typeface="Calibri"/>
                <a:cs typeface="Calibri"/>
              </a:rPr>
              <a:t>(</a:t>
            </a:r>
            <a:r>
              <a:rPr b="1" spc="25" dirty="0">
                <a:solidFill>
                  <a:srgbClr val="00AF50"/>
                </a:solidFill>
                <a:latin typeface="맑은 고딕"/>
                <a:cs typeface="맑은 고딕"/>
              </a:rPr>
              <a:t>컴파일되면</a:t>
            </a:r>
            <a:r>
              <a:rPr b="1" spc="-25" dirty="0">
                <a:solidFill>
                  <a:srgbClr val="00AF50"/>
                </a:solidFill>
                <a:latin typeface="맑은 고딕"/>
                <a:cs typeface="맑은 고딕"/>
              </a:rPr>
              <a:t> </a:t>
            </a:r>
            <a:r>
              <a:rPr b="1" spc="20" dirty="0">
                <a:solidFill>
                  <a:srgbClr val="00AF50"/>
                </a:solidFill>
                <a:latin typeface="Calibri"/>
                <a:cs typeface="Calibri"/>
              </a:rPr>
              <a:t>c</a:t>
            </a:r>
            <a:r>
              <a:rPr b="1" spc="-10" dirty="0">
                <a:solidFill>
                  <a:srgbClr val="00AF50"/>
                </a:solidFill>
                <a:latin typeface="Calibri"/>
                <a:cs typeface="Calibri"/>
              </a:rPr>
              <a:t>l</a:t>
            </a:r>
            <a:r>
              <a:rPr b="1" spc="-20" dirty="0">
                <a:solidFill>
                  <a:srgbClr val="00AF50"/>
                </a:solidFill>
                <a:latin typeface="Calibri"/>
                <a:cs typeface="Calibri"/>
              </a:rPr>
              <a:t>ass</a:t>
            </a:r>
            <a:r>
              <a:rPr b="1" spc="25" dirty="0">
                <a:solidFill>
                  <a:srgbClr val="00AF50"/>
                </a:solidFill>
                <a:latin typeface="맑은 고딕"/>
                <a:cs typeface="맑은 고딕"/>
              </a:rPr>
              <a:t>로</a:t>
            </a:r>
            <a:r>
              <a:rPr b="1" spc="-100" dirty="0">
                <a:solidFill>
                  <a:srgbClr val="00AF50"/>
                </a:solidFill>
                <a:latin typeface="맑은 고딕"/>
                <a:cs typeface="맑은 고딕"/>
              </a:rPr>
              <a:t> </a:t>
            </a:r>
            <a:r>
              <a:rPr b="1" spc="25" dirty="0">
                <a:solidFill>
                  <a:srgbClr val="00AF50"/>
                </a:solidFill>
                <a:latin typeface="맑은 고딕"/>
                <a:cs typeface="맑은 고딕"/>
              </a:rPr>
              <a:t>생성되는</a:t>
            </a:r>
            <a:r>
              <a:rPr b="1" spc="-25" dirty="0">
                <a:solidFill>
                  <a:srgbClr val="00AF50"/>
                </a:solidFill>
                <a:latin typeface="맑은 고딕"/>
                <a:cs typeface="맑은 고딕"/>
              </a:rPr>
              <a:t> </a:t>
            </a:r>
            <a:r>
              <a:rPr b="1" spc="25" dirty="0">
                <a:solidFill>
                  <a:srgbClr val="00AF50"/>
                </a:solidFill>
                <a:latin typeface="맑은 고딕"/>
                <a:cs typeface="맑은 고딕"/>
              </a:rPr>
              <a:t>파</a:t>
            </a:r>
            <a:r>
              <a:rPr b="1" spc="20" dirty="0">
                <a:solidFill>
                  <a:srgbClr val="00AF50"/>
                </a:solidFill>
                <a:latin typeface="맑은 고딕"/>
                <a:cs typeface="맑은 고딕"/>
              </a:rPr>
              <a:t>일</a:t>
            </a:r>
            <a:r>
              <a:rPr b="1" spc="5" dirty="0">
                <a:solidFill>
                  <a:srgbClr val="00AF50"/>
                </a:solidFill>
                <a:latin typeface="Calibri"/>
                <a:cs typeface="Calibri"/>
              </a:rPr>
              <a:t>)</a:t>
            </a:r>
            <a:endParaRPr dirty="0">
              <a:latin typeface="Calibri"/>
              <a:cs typeface="Calibri"/>
            </a:endParaRPr>
          </a:p>
          <a:p>
            <a:pPr marL="24765">
              <a:lnSpc>
                <a:spcPct val="100000"/>
              </a:lnSpc>
              <a:spcBef>
                <a:spcPts val="1450"/>
              </a:spcBef>
              <a:tabLst>
                <a:tab pos="5018405" algn="l"/>
              </a:tabLst>
            </a:pPr>
            <a:r>
              <a:rPr sz="1200" dirty="0">
                <a:latin typeface="맑은 고딕"/>
                <a:cs typeface="맑은 고딕"/>
              </a:rPr>
              <a:t>①</a:t>
            </a:r>
            <a:r>
              <a:rPr sz="1200" spc="-125" dirty="0">
                <a:latin typeface="맑은 고딕"/>
                <a:cs typeface="맑은 고딕"/>
              </a:rPr>
              <a:t> </a:t>
            </a:r>
            <a:r>
              <a:rPr sz="1200" spc="-10" dirty="0">
                <a:latin typeface="Calibri"/>
                <a:cs typeface="Calibri"/>
              </a:rPr>
              <a:t>J</a:t>
            </a:r>
            <a:r>
              <a:rPr sz="1200" spc="-100" dirty="0">
                <a:latin typeface="Calibri"/>
                <a:cs typeface="Calibri"/>
              </a:rPr>
              <a:t>A</a:t>
            </a:r>
            <a:r>
              <a:rPr sz="1200" spc="-85" dirty="0">
                <a:latin typeface="Calibri"/>
                <a:cs typeface="Calibri"/>
              </a:rPr>
              <a:t>V</a:t>
            </a:r>
            <a:r>
              <a:rPr sz="1200" spc="-2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_</a:t>
            </a:r>
            <a:r>
              <a:rPr sz="1200" spc="20" dirty="0">
                <a:latin typeface="Calibri"/>
                <a:cs typeface="Calibri"/>
              </a:rPr>
              <a:t>L</a:t>
            </a:r>
            <a:r>
              <a:rPr sz="1200" spc="-25" dirty="0">
                <a:latin typeface="Calibri"/>
                <a:cs typeface="Calibri"/>
              </a:rPr>
              <a:t>A</a:t>
            </a:r>
            <a:r>
              <a:rPr sz="1200" spc="15" dirty="0">
                <a:latin typeface="Calibri"/>
                <a:cs typeface="Calibri"/>
              </a:rPr>
              <a:t>B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폴</a:t>
            </a:r>
            <a:r>
              <a:rPr sz="1200" dirty="0">
                <a:latin typeface="맑은 고딕"/>
                <a:cs typeface="맑은 고딕"/>
              </a:rPr>
              <a:t>더</a:t>
            </a:r>
            <a:r>
              <a:rPr sz="1200" spc="-12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안</a:t>
            </a:r>
            <a:r>
              <a:rPr sz="1200" dirty="0">
                <a:latin typeface="맑은 고딕"/>
                <a:cs typeface="맑은 고딕"/>
              </a:rPr>
              <a:t>에</a:t>
            </a:r>
            <a:r>
              <a:rPr sz="1200" spc="-125" dirty="0">
                <a:latin typeface="맑은 고딕"/>
                <a:cs typeface="맑은 고딕"/>
              </a:rPr>
              <a:t> </a:t>
            </a:r>
            <a:r>
              <a:rPr sz="1200" spc="-30" dirty="0">
                <a:latin typeface="Calibri"/>
                <a:cs typeface="Calibri"/>
              </a:rPr>
              <a:t>F</a:t>
            </a:r>
            <a:r>
              <a:rPr sz="1200" spc="20" dirty="0">
                <a:latin typeface="Calibri"/>
                <a:cs typeface="Calibri"/>
              </a:rPr>
              <a:t>i</a:t>
            </a:r>
            <a:r>
              <a:rPr sz="1200" spc="-45" dirty="0">
                <a:latin typeface="Calibri"/>
                <a:cs typeface="Calibri"/>
              </a:rPr>
              <a:t>r</a:t>
            </a:r>
            <a:r>
              <a:rPr sz="1200" spc="50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t</a:t>
            </a:r>
            <a:r>
              <a:rPr sz="1200" spc="-75" dirty="0">
                <a:latin typeface="Calibri"/>
                <a:cs typeface="Calibri"/>
              </a:rPr>
              <a:t> </a:t>
            </a:r>
            <a:r>
              <a:rPr sz="1200" dirty="0">
                <a:latin typeface="맑은 고딕"/>
                <a:cs typeface="맑은 고딕"/>
              </a:rPr>
              <a:t>폴</a:t>
            </a:r>
            <a:r>
              <a:rPr sz="1200" spc="-5" dirty="0">
                <a:latin typeface="맑은 고딕"/>
                <a:cs typeface="맑은 고딕"/>
              </a:rPr>
              <a:t>더</a:t>
            </a:r>
            <a:r>
              <a:rPr sz="1200" spc="5" dirty="0">
                <a:latin typeface="Calibri"/>
                <a:cs typeface="Calibri"/>
              </a:rPr>
              <a:t>(</a:t>
            </a:r>
            <a:r>
              <a:rPr sz="1200" spc="-35" dirty="0">
                <a:latin typeface="Calibri"/>
                <a:cs typeface="Calibri"/>
              </a:rPr>
              <a:t>p</a:t>
            </a:r>
            <a:r>
              <a:rPr sz="1200" spc="-45" dirty="0">
                <a:latin typeface="Calibri"/>
                <a:cs typeface="Calibri"/>
              </a:rPr>
              <a:t>r</a:t>
            </a:r>
            <a:r>
              <a:rPr sz="1200" spc="-35" dirty="0">
                <a:latin typeface="Calibri"/>
                <a:cs typeface="Calibri"/>
              </a:rPr>
              <a:t>o</a:t>
            </a:r>
            <a:r>
              <a:rPr sz="1200" spc="10" dirty="0">
                <a:latin typeface="Calibri"/>
                <a:cs typeface="Calibri"/>
              </a:rPr>
              <a:t>j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1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t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n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spc="-65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e)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dirty="0">
                <a:latin typeface="맑은 고딕"/>
                <a:cs typeface="맑은 고딕"/>
              </a:rPr>
              <a:t>클릭	</a:t>
            </a:r>
            <a:r>
              <a:rPr sz="1800" baseline="2314" dirty="0">
                <a:latin typeface="맑은 고딕"/>
                <a:cs typeface="맑은 고딕"/>
              </a:rPr>
              <a:t>②</a:t>
            </a:r>
            <a:r>
              <a:rPr sz="1800" spc="-179" baseline="2314" dirty="0">
                <a:latin typeface="맑은 고딕"/>
                <a:cs typeface="맑은 고딕"/>
              </a:rPr>
              <a:t> </a:t>
            </a:r>
            <a:r>
              <a:rPr sz="1800" spc="-52" baseline="2314" dirty="0">
                <a:latin typeface="Calibri"/>
                <a:cs typeface="Calibri"/>
              </a:rPr>
              <a:t>b</a:t>
            </a:r>
            <a:r>
              <a:rPr sz="1800" spc="30" baseline="2314" dirty="0">
                <a:latin typeface="Calibri"/>
                <a:cs typeface="Calibri"/>
              </a:rPr>
              <a:t>i</a:t>
            </a:r>
            <a:r>
              <a:rPr sz="1800" baseline="2314" dirty="0">
                <a:latin typeface="Calibri"/>
                <a:cs typeface="Calibri"/>
              </a:rPr>
              <a:t>n</a:t>
            </a:r>
            <a:r>
              <a:rPr sz="1800" spc="-7" baseline="2314" dirty="0">
                <a:latin typeface="Calibri"/>
                <a:cs typeface="Calibri"/>
              </a:rPr>
              <a:t> </a:t>
            </a:r>
            <a:r>
              <a:rPr sz="1800" baseline="2314" dirty="0">
                <a:latin typeface="맑은 고딕"/>
                <a:cs typeface="맑은 고딕"/>
              </a:rPr>
              <a:t>폴더</a:t>
            </a:r>
            <a:r>
              <a:rPr sz="1800" spc="-292" baseline="2314" dirty="0">
                <a:latin typeface="맑은 고딕"/>
                <a:cs typeface="맑은 고딕"/>
              </a:rPr>
              <a:t> </a:t>
            </a:r>
            <a:r>
              <a:rPr sz="1800" baseline="2314" dirty="0">
                <a:latin typeface="맑은 고딕"/>
                <a:cs typeface="맑은 고딕"/>
              </a:rPr>
              <a:t>클릭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8250" y="2095500"/>
            <a:ext cx="3990975" cy="19526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450" y="4505325"/>
            <a:ext cx="3876675" cy="15811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12799" y="4202493"/>
            <a:ext cx="17418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③</a:t>
            </a:r>
            <a:r>
              <a:rPr sz="1200" spc="-125" dirty="0">
                <a:latin typeface="맑은 고딕"/>
                <a:cs typeface="맑은 고딕"/>
              </a:rPr>
              <a:t> </a:t>
            </a:r>
            <a:r>
              <a:rPr sz="1200" spc="5" dirty="0">
                <a:latin typeface="Calibri"/>
                <a:cs typeface="Calibri"/>
              </a:rPr>
              <a:t>f</a:t>
            </a:r>
            <a:r>
              <a:rPr sz="1200" spc="20" dirty="0">
                <a:latin typeface="Calibri"/>
                <a:cs typeface="Calibri"/>
              </a:rPr>
              <a:t>i</a:t>
            </a:r>
            <a:r>
              <a:rPr sz="1200" spc="-45" dirty="0">
                <a:latin typeface="Calibri"/>
                <a:cs typeface="Calibri"/>
              </a:rPr>
              <a:t>r</a:t>
            </a:r>
            <a:r>
              <a:rPr sz="1200" spc="50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t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폴더</a:t>
            </a:r>
            <a:r>
              <a:rPr sz="1200" spc="5" dirty="0">
                <a:latin typeface="Calibri"/>
                <a:cs typeface="Calibri"/>
              </a:rPr>
              <a:t>(</a:t>
            </a:r>
            <a:r>
              <a:rPr sz="1200" spc="-35" dirty="0">
                <a:latin typeface="Calibri"/>
                <a:cs typeface="Calibri"/>
              </a:rPr>
              <a:t>p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spc="15" dirty="0">
                <a:latin typeface="Calibri"/>
                <a:cs typeface="Calibri"/>
              </a:rPr>
              <a:t>c</a:t>
            </a:r>
            <a:r>
              <a:rPr sz="1200" spc="-25" dirty="0">
                <a:latin typeface="Calibri"/>
                <a:cs typeface="Calibri"/>
              </a:rPr>
              <a:t>k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spc="30" dirty="0">
                <a:latin typeface="Calibri"/>
                <a:cs typeface="Calibri"/>
              </a:rPr>
              <a:t>g</a:t>
            </a:r>
            <a:r>
              <a:rPr sz="1200" dirty="0">
                <a:latin typeface="Calibri"/>
                <a:cs typeface="Calibri"/>
              </a:rPr>
              <a:t>e)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클릭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45225" y="4231322"/>
            <a:ext cx="15894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④</a:t>
            </a:r>
            <a:r>
              <a:rPr sz="1200" spc="-12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Calibri"/>
                <a:cs typeface="Calibri"/>
              </a:rPr>
              <a:t>He</a:t>
            </a:r>
            <a:r>
              <a:rPr sz="1200" spc="20" dirty="0">
                <a:latin typeface="Calibri"/>
                <a:cs typeface="Calibri"/>
              </a:rPr>
              <a:t>ll</a:t>
            </a:r>
            <a:r>
              <a:rPr sz="1200" spc="-35" dirty="0">
                <a:latin typeface="Calibri"/>
                <a:cs typeface="Calibri"/>
              </a:rPr>
              <a:t>o</a:t>
            </a:r>
            <a:r>
              <a:rPr sz="1200" spc="-95" dirty="0">
                <a:latin typeface="Calibri"/>
                <a:cs typeface="Calibri"/>
              </a:rPr>
              <a:t>W</a:t>
            </a:r>
            <a:r>
              <a:rPr sz="1200" spc="-35" dirty="0">
                <a:latin typeface="Calibri"/>
                <a:cs typeface="Calibri"/>
              </a:rPr>
              <a:t>o</a:t>
            </a:r>
            <a:r>
              <a:rPr sz="1200" spc="-45" dirty="0">
                <a:latin typeface="Calibri"/>
                <a:cs typeface="Calibri"/>
              </a:rPr>
              <a:t>r</a:t>
            </a:r>
            <a:r>
              <a:rPr sz="1200" spc="20" dirty="0">
                <a:latin typeface="Calibri"/>
                <a:cs typeface="Calibri"/>
              </a:rPr>
              <a:t>l</a:t>
            </a:r>
            <a:r>
              <a:rPr sz="1200" spc="-35" dirty="0">
                <a:latin typeface="Calibri"/>
                <a:cs typeface="Calibri"/>
              </a:rPr>
              <a:t>d</a:t>
            </a:r>
            <a:r>
              <a:rPr sz="1200" spc="-5" dirty="0">
                <a:latin typeface="Calibri"/>
                <a:cs typeface="Calibri"/>
              </a:rPr>
              <a:t>.</a:t>
            </a:r>
            <a:r>
              <a:rPr sz="1200" spc="10" dirty="0">
                <a:latin typeface="Calibri"/>
                <a:cs typeface="Calibri"/>
              </a:rPr>
              <a:t>c</a:t>
            </a:r>
            <a:r>
              <a:rPr sz="1200" spc="20" dirty="0">
                <a:latin typeface="Calibri"/>
                <a:cs typeface="Calibri"/>
              </a:rPr>
              <a:t>la</a:t>
            </a:r>
            <a:r>
              <a:rPr sz="1200" spc="50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dirty="0">
                <a:latin typeface="맑은 고딕"/>
                <a:cs typeface="맑은 고딕"/>
              </a:rPr>
              <a:t>파일</a:t>
            </a:r>
            <a:endParaRPr sz="1200">
              <a:latin typeface="맑은 고딕"/>
              <a:cs typeface="맑은 고딕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0" y="2114550"/>
            <a:ext cx="4248150" cy="19145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96000" y="4505325"/>
            <a:ext cx="4248150" cy="1457325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B978B9C1-B429-E884-9F1E-608635F481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13032"/>
            <a:ext cx="10058400" cy="811931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spc="-55" dirty="0">
                <a:latin typeface="Calibri Light"/>
                <a:cs typeface="Calibri Light"/>
              </a:rPr>
              <a:t>-</a:t>
            </a:r>
            <a:r>
              <a:rPr lang="en-US" altLang="ko-KR" sz="3600" b="0" spc="-55" dirty="0">
                <a:latin typeface="Calibri Light"/>
                <a:cs typeface="Calibri Light"/>
              </a:rPr>
              <a:t>2</a:t>
            </a:r>
            <a:r>
              <a:rPr sz="3600" b="0" dirty="0">
                <a:latin typeface="Calibri Light"/>
                <a:cs typeface="Calibri Light"/>
              </a:rPr>
              <a:t>.</a:t>
            </a:r>
            <a:r>
              <a:rPr sz="3600" b="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자바 개발 환경 설치하기</a:t>
            </a:r>
            <a:r>
              <a:rPr dirty="0"/>
              <a:t>	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9907" y="2864548"/>
            <a:ext cx="2875915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b="1" spc="25" dirty="0">
                <a:solidFill>
                  <a:srgbClr val="00AF50"/>
                </a:solidFill>
                <a:latin typeface="맑은 고딕"/>
                <a:cs typeface="맑은 고딕"/>
              </a:rPr>
              <a:t>회사</a:t>
            </a:r>
            <a:r>
              <a:rPr sz="2900" b="1" spc="-85" dirty="0">
                <a:solidFill>
                  <a:srgbClr val="00AF50"/>
                </a:solidFill>
                <a:latin typeface="맑은 고딕"/>
                <a:cs typeface="맑은 고딕"/>
              </a:rPr>
              <a:t> </a:t>
            </a:r>
            <a:r>
              <a:rPr sz="2900" b="1" spc="25" dirty="0">
                <a:solidFill>
                  <a:srgbClr val="00AF50"/>
                </a:solidFill>
                <a:latin typeface="맑은 고딕"/>
                <a:cs typeface="맑은 고딕"/>
              </a:rPr>
              <a:t>시스템</a:t>
            </a:r>
            <a:r>
              <a:rPr sz="2900" b="1" spc="-85" dirty="0">
                <a:solidFill>
                  <a:srgbClr val="00AF50"/>
                </a:solidFill>
                <a:latin typeface="맑은 고딕"/>
                <a:cs typeface="맑은 고딕"/>
              </a:rPr>
              <a:t> </a:t>
            </a:r>
            <a:r>
              <a:rPr sz="2900" b="1" spc="25" dirty="0">
                <a:solidFill>
                  <a:srgbClr val="00AF50"/>
                </a:solidFill>
                <a:latin typeface="맑은 고딕"/>
                <a:cs typeface="맑은 고딕"/>
              </a:rPr>
              <a:t>구성</a:t>
            </a:r>
            <a:endParaRPr sz="2900">
              <a:latin typeface="맑은 고딕"/>
              <a:cs typeface="맑은 고딕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67080" y="1600120"/>
            <a:ext cx="8124913" cy="4505483"/>
            <a:chOff x="3667080" y="1600120"/>
            <a:chExt cx="8124913" cy="4505483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7080" y="1600120"/>
              <a:ext cx="8124913" cy="45054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8575" y="1771649"/>
              <a:ext cx="7600950" cy="39814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983391" y="3895725"/>
              <a:ext cx="3219450" cy="47625"/>
            </a:xfrm>
            <a:custGeom>
              <a:avLst/>
              <a:gdLst/>
              <a:ahLst/>
              <a:cxnLst/>
              <a:rect l="l" t="t" r="r" b="b"/>
              <a:pathLst>
                <a:path w="3219450" h="47625">
                  <a:moveTo>
                    <a:pt x="3219450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3219450" y="47625"/>
                  </a:lnTo>
                  <a:lnTo>
                    <a:pt x="3219450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2">
            <a:extLst>
              <a:ext uri="{FF2B5EF4-FFF2-40B4-BE49-F238E27FC236}">
                <a16:creationId xmlns:a16="http://schemas.microsoft.com/office/drawing/2014/main" id="{91E728AA-7C0C-792F-E357-ED3CF4766021}"/>
              </a:ext>
            </a:extLst>
          </p:cNvPr>
          <p:cNvSpPr txBox="1">
            <a:spLocks/>
          </p:cNvSpPr>
          <p:nvPr/>
        </p:nvSpPr>
        <p:spPr>
          <a:xfrm>
            <a:off x="1097280" y="497698"/>
            <a:ext cx="10058400" cy="627265"/>
          </a:xfrm>
          <a:prstGeom prst="rect">
            <a:avLst/>
          </a:prstGeom>
        </p:spPr>
        <p:txBody>
          <a:bodyPr vert="horz" wrap="square" lIns="0" tIns="72559" rIns="0" bIns="0" rtlCol="0" anchor="b">
            <a:sp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200" b="0" i="0" u="sng" kern="1200" spc="-50" baseline="0">
                <a:solidFill>
                  <a:srgbClr val="404040"/>
                </a:solidFill>
                <a:latin typeface="맑은 고딕"/>
                <a:ea typeface="+mj-ea"/>
                <a:cs typeface="맑은 고딕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lang="en-US" altLang="ko-KR" sz="3600" u="none" spc="-105">
                <a:latin typeface="Calibri Light"/>
                <a:cs typeface="Calibri Light"/>
              </a:rPr>
              <a:t>1</a:t>
            </a:r>
            <a:r>
              <a:rPr lang="en-US" altLang="ko-KR" sz="3600" u="none" spc="-55">
                <a:latin typeface="Calibri Light"/>
                <a:cs typeface="Calibri Light"/>
              </a:rPr>
              <a:t>-2</a:t>
            </a:r>
            <a:r>
              <a:rPr lang="en-US" altLang="ko-KR" sz="3600" u="none">
                <a:latin typeface="Calibri Light"/>
                <a:cs typeface="Calibri Light"/>
              </a:rPr>
              <a:t>.</a:t>
            </a:r>
            <a:r>
              <a:rPr lang="ko-KR" altLang="en-US" sz="3600" u="none" spc="-45">
                <a:latin typeface="Calibri Light"/>
                <a:cs typeface="Calibri Light"/>
              </a:rPr>
              <a:t> </a:t>
            </a:r>
            <a:r>
              <a:rPr lang="ko-KR" altLang="en-US" sz="3600" u="none" spc="-75"/>
              <a:t>자바 개발 환경 설치하기</a:t>
            </a:r>
            <a:r>
              <a:rPr lang="ko-KR" altLang="en-US" u="none"/>
              <a:t>	</a:t>
            </a:r>
            <a:endParaRPr lang="ko-KR" altLang="en-US" u="none" dirty="0"/>
          </a:p>
        </p:txBody>
      </p:sp>
      <p:pic>
        <p:nvPicPr>
          <p:cNvPr id="8" name="그래픽 7" descr="물음표">
            <a:extLst>
              <a:ext uri="{FF2B5EF4-FFF2-40B4-BE49-F238E27FC236}">
                <a16:creationId xmlns:a16="http://schemas.microsoft.com/office/drawing/2014/main" id="{8F47CF24-5C7A-4899-8C2D-D2D02DB3E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348" y="3429000"/>
            <a:ext cx="2044083" cy="204408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85532" y="1409636"/>
            <a:ext cx="5029200" cy="2975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5" dirty="0">
                <a:solidFill>
                  <a:srgbClr val="006FC0"/>
                </a:solidFill>
                <a:latin typeface="맑은 고딕"/>
                <a:cs typeface="맑은 고딕"/>
              </a:rPr>
              <a:t>자</a:t>
            </a:r>
            <a:r>
              <a:rPr sz="1850" b="1" dirty="0">
                <a:solidFill>
                  <a:srgbClr val="006FC0"/>
                </a:solidFill>
                <a:latin typeface="맑은 고딕"/>
                <a:cs typeface="맑은 고딕"/>
              </a:rPr>
              <a:t>바</a:t>
            </a:r>
            <a:r>
              <a:rPr sz="1850" b="1" spc="-40" dirty="0">
                <a:solidFill>
                  <a:srgbClr val="006FC0"/>
                </a:solidFill>
                <a:latin typeface="Calibri"/>
                <a:cs typeface="Calibri"/>
              </a:rPr>
              <a:t>(</a:t>
            </a:r>
            <a:r>
              <a:rPr sz="1850" b="1" spc="-30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850" b="1" spc="15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850" b="1" dirty="0">
                <a:solidFill>
                  <a:srgbClr val="006FC0"/>
                </a:solidFill>
                <a:latin typeface="Calibri"/>
                <a:cs typeface="Calibri"/>
              </a:rPr>
              <a:t>)</a:t>
            </a:r>
            <a:r>
              <a:rPr sz="1850" b="1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50" b="1" spc="-5" dirty="0">
                <a:solidFill>
                  <a:srgbClr val="006FC0"/>
                </a:solidFill>
                <a:latin typeface="맑은 고딕"/>
                <a:cs typeface="맑은 고딕"/>
              </a:rPr>
              <a:t>설치하</a:t>
            </a:r>
            <a:r>
              <a:rPr sz="1850" b="1" dirty="0">
                <a:solidFill>
                  <a:srgbClr val="006FC0"/>
                </a:solidFill>
                <a:latin typeface="맑은 고딕"/>
                <a:cs typeface="맑은 고딕"/>
              </a:rPr>
              <a:t>기</a:t>
            </a:r>
            <a:r>
              <a:rPr sz="1850" b="1" spc="-180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1400" b="1" spc="10" dirty="0">
                <a:solidFill>
                  <a:srgbClr val="006FC0"/>
                </a:solidFill>
                <a:latin typeface="Calibri"/>
                <a:cs typeface="Calibri"/>
              </a:rPr>
              <a:t>(</a:t>
            </a:r>
            <a:r>
              <a:rPr sz="1400" b="1" u="sng" spc="-5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h</a:t>
            </a:r>
            <a:r>
              <a:rPr sz="1400" b="1" u="sng" spc="30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tt</a:t>
            </a:r>
            <a:r>
              <a:rPr sz="1400" b="1" u="sng" spc="-5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p</a:t>
            </a:r>
            <a:r>
              <a:rPr sz="1400" b="1" u="sng" spc="35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s</a:t>
            </a:r>
            <a:r>
              <a:rPr sz="1400" b="1" u="sng" spc="-15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:</a:t>
            </a:r>
            <a:r>
              <a:rPr sz="1400" b="1" u="sng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//ww</a:t>
            </a:r>
            <a:r>
              <a:rPr sz="1400" b="1" u="sng" spc="-70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w</a:t>
            </a:r>
            <a:r>
              <a:rPr sz="1400" b="1" u="sng" spc="-5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.</a:t>
            </a:r>
            <a:r>
              <a:rPr sz="1400" b="1" u="sng" spc="-10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o</a:t>
            </a:r>
            <a:r>
              <a:rPr sz="1400" b="1" u="sng" spc="20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r</a:t>
            </a:r>
            <a:r>
              <a:rPr sz="1400" b="1" u="sng" spc="-20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a</a:t>
            </a:r>
            <a:r>
              <a:rPr sz="1400" b="1" u="sng" spc="5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c</a:t>
            </a:r>
            <a:r>
              <a:rPr sz="1400" b="1" u="sng" spc="30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l</a:t>
            </a:r>
            <a:r>
              <a:rPr sz="1400" b="1" u="sng" spc="-35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e</a:t>
            </a:r>
            <a:r>
              <a:rPr sz="1400" b="1" u="sng" spc="-5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.</a:t>
            </a:r>
            <a:r>
              <a:rPr sz="1400" b="1" u="sng" spc="5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c</a:t>
            </a:r>
            <a:r>
              <a:rPr sz="1400" b="1" u="sng" spc="-5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o</a:t>
            </a:r>
            <a:r>
              <a:rPr sz="1400" b="1" u="sng" spc="-15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m</a:t>
            </a:r>
            <a:r>
              <a:rPr sz="1400" b="1" u="sng" spc="-5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/</a:t>
            </a:r>
            <a:r>
              <a:rPr sz="1400" b="1" u="sng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k</a:t>
            </a:r>
            <a:r>
              <a:rPr sz="1400" b="1" u="sng" spc="-55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r</a:t>
            </a:r>
            <a:r>
              <a:rPr sz="1400" b="1" u="sng" spc="-5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/d</a:t>
            </a:r>
            <a:r>
              <a:rPr sz="1400" b="1" u="sng" spc="-10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o</a:t>
            </a:r>
            <a:r>
              <a:rPr sz="1400" b="1" u="sng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wn</a:t>
            </a:r>
            <a:r>
              <a:rPr sz="1400" b="1" u="sng" spc="25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l</a:t>
            </a:r>
            <a:r>
              <a:rPr sz="1400" b="1" u="sng" spc="-10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o</a:t>
            </a:r>
            <a:r>
              <a:rPr sz="1400" b="1" u="sng" spc="-20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a</a:t>
            </a:r>
            <a:r>
              <a:rPr sz="1400" b="1" u="sng" spc="-5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d</a:t>
            </a:r>
            <a:r>
              <a:rPr sz="1400" b="1" u="sng" spc="35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s</a:t>
            </a:r>
            <a:r>
              <a:rPr sz="1400" b="1" u="sng" spc="-5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libri"/>
                <a:cs typeface="Calibri"/>
                <a:hlinkClick r:id="rId2"/>
              </a:rPr>
              <a:t>/</a:t>
            </a:r>
            <a:r>
              <a:rPr sz="1400" b="1" spc="5" dirty="0">
                <a:solidFill>
                  <a:srgbClr val="006FC0"/>
                </a:solidFill>
                <a:latin typeface="Calibri"/>
                <a:cs typeface="Calibri"/>
              </a:rPr>
              <a:t>)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95375" y="600076"/>
            <a:ext cx="10985558" cy="5657849"/>
            <a:chOff x="1095375" y="600076"/>
            <a:chExt cx="10985558" cy="565784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375" y="1781175"/>
              <a:ext cx="5133975" cy="24574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00137" y="3738626"/>
              <a:ext cx="1105535" cy="504825"/>
            </a:xfrm>
            <a:custGeom>
              <a:avLst/>
              <a:gdLst/>
              <a:ahLst/>
              <a:cxnLst/>
              <a:rect l="l" t="t" r="r" b="b"/>
              <a:pathLst>
                <a:path w="1105535" h="504825">
                  <a:moveTo>
                    <a:pt x="0" y="252349"/>
                  </a:moveTo>
                  <a:lnTo>
                    <a:pt x="14590" y="194463"/>
                  </a:lnTo>
                  <a:lnTo>
                    <a:pt x="56151" y="141338"/>
                  </a:lnTo>
                  <a:lnTo>
                    <a:pt x="86010" y="117033"/>
                  </a:lnTo>
                  <a:lnTo>
                    <a:pt x="121369" y="94485"/>
                  </a:lnTo>
                  <a:lnTo>
                    <a:pt x="161813" y="73882"/>
                  </a:lnTo>
                  <a:lnTo>
                    <a:pt x="206929" y="55413"/>
                  </a:lnTo>
                  <a:lnTo>
                    <a:pt x="256301" y="39268"/>
                  </a:lnTo>
                  <a:lnTo>
                    <a:pt x="309516" y="25635"/>
                  </a:lnTo>
                  <a:lnTo>
                    <a:pt x="366159" y="14703"/>
                  </a:lnTo>
                  <a:lnTo>
                    <a:pt x="425815" y="6660"/>
                  </a:lnTo>
                  <a:lnTo>
                    <a:pt x="488072" y="1696"/>
                  </a:lnTo>
                  <a:lnTo>
                    <a:pt x="552513" y="0"/>
                  </a:lnTo>
                  <a:lnTo>
                    <a:pt x="616930" y="1696"/>
                  </a:lnTo>
                  <a:lnTo>
                    <a:pt x="679167" y="6660"/>
                  </a:lnTo>
                  <a:lnTo>
                    <a:pt x="738810" y="14703"/>
                  </a:lnTo>
                  <a:lnTo>
                    <a:pt x="795442" y="25635"/>
                  </a:lnTo>
                  <a:lnTo>
                    <a:pt x="848650" y="39268"/>
                  </a:lnTo>
                  <a:lnTo>
                    <a:pt x="898019" y="55413"/>
                  </a:lnTo>
                  <a:lnTo>
                    <a:pt x="943133" y="73882"/>
                  </a:lnTo>
                  <a:lnTo>
                    <a:pt x="983578" y="94485"/>
                  </a:lnTo>
                  <a:lnTo>
                    <a:pt x="1018939" y="117033"/>
                  </a:lnTo>
                  <a:lnTo>
                    <a:pt x="1048802" y="141338"/>
                  </a:lnTo>
                  <a:lnTo>
                    <a:pt x="1090369" y="194463"/>
                  </a:lnTo>
                  <a:lnTo>
                    <a:pt x="1104963" y="252349"/>
                  </a:lnTo>
                  <a:lnTo>
                    <a:pt x="1101245" y="281794"/>
                  </a:lnTo>
                  <a:lnTo>
                    <a:pt x="1072750" y="337501"/>
                  </a:lnTo>
                  <a:lnTo>
                    <a:pt x="1018939" y="387701"/>
                  </a:lnTo>
                  <a:lnTo>
                    <a:pt x="983578" y="410262"/>
                  </a:lnTo>
                  <a:lnTo>
                    <a:pt x="943133" y="430879"/>
                  </a:lnTo>
                  <a:lnTo>
                    <a:pt x="898019" y="449361"/>
                  </a:lnTo>
                  <a:lnTo>
                    <a:pt x="848650" y="465519"/>
                  </a:lnTo>
                  <a:lnTo>
                    <a:pt x="795442" y="479164"/>
                  </a:lnTo>
                  <a:lnTo>
                    <a:pt x="738810" y="490106"/>
                  </a:lnTo>
                  <a:lnTo>
                    <a:pt x="679167" y="498157"/>
                  </a:lnTo>
                  <a:lnTo>
                    <a:pt x="616930" y="503126"/>
                  </a:lnTo>
                  <a:lnTo>
                    <a:pt x="552513" y="504825"/>
                  </a:lnTo>
                  <a:lnTo>
                    <a:pt x="488072" y="503126"/>
                  </a:lnTo>
                  <a:lnTo>
                    <a:pt x="425815" y="498157"/>
                  </a:lnTo>
                  <a:lnTo>
                    <a:pt x="366159" y="490106"/>
                  </a:lnTo>
                  <a:lnTo>
                    <a:pt x="309516" y="479164"/>
                  </a:lnTo>
                  <a:lnTo>
                    <a:pt x="256301" y="465519"/>
                  </a:lnTo>
                  <a:lnTo>
                    <a:pt x="206929" y="449361"/>
                  </a:lnTo>
                  <a:lnTo>
                    <a:pt x="161813" y="430879"/>
                  </a:lnTo>
                  <a:lnTo>
                    <a:pt x="121369" y="410262"/>
                  </a:lnTo>
                  <a:lnTo>
                    <a:pt x="86010" y="387701"/>
                  </a:lnTo>
                  <a:lnTo>
                    <a:pt x="56151" y="363384"/>
                  </a:lnTo>
                  <a:lnTo>
                    <a:pt x="14590" y="310241"/>
                  </a:lnTo>
                  <a:lnTo>
                    <a:pt x="0" y="252349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375" y="4305300"/>
              <a:ext cx="10258425" cy="19526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95826" y="5110226"/>
              <a:ext cx="1381125" cy="371475"/>
            </a:xfrm>
            <a:custGeom>
              <a:avLst/>
              <a:gdLst/>
              <a:ahLst/>
              <a:cxnLst/>
              <a:rect l="l" t="t" r="r" b="b"/>
              <a:pathLst>
                <a:path w="1381125" h="371475">
                  <a:moveTo>
                    <a:pt x="0" y="371475"/>
                  </a:moveTo>
                  <a:lnTo>
                    <a:pt x="1381125" y="371475"/>
                  </a:lnTo>
                  <a:lnTo>
                    <a:pt x="1381125" y="0"/>
                  </a:lnTo>
                  <a:lnTo>
                    <a:pt x="0" y="0"/>
                  </a:lnTo>
                  <a:lnTo>
                    <a:pt x="0" y="371475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6958" y="600076"/>
              <a:ext cx="5133975" cy="4057562"/>
            </a:xfrm>
            <a:prstGeom prst="rect">
              <a:avLst/>
            </a:prstGeom>
          </p:spPr>
        </p:pic>
      </p:grpSp>
      <p:sp>
        <p:nvSpPr>
          <p:cNvPr id="18" name="object 2">
            <a:extLst>
              <a:ext uri="{FF2B5EF4-FFF2-40B4-BE49-F238E27FC236}">
                <a16:creationId xmlns:a16="http://schemas.microsoft.com/office/drawing/2014/main" id="{AC8C8D85-9892-0AFF-00F4-733B7E78A31F}"/>
              </a:ext>
            </a:extLst>
          </p:cNvPr>
          <p:cNvSpPr txBox="1">
            <a:spLocks/>
          </p:cNvSpPr>
          <p:nvPr/>
        </p:nvSpPr>
        <p:spPr>
          <a:xfrm>
            <a:off x="1097280" y="497698"/>
            <a:ext cx="10058400" cy="627265"/>
          </a:xfrm>
          <a:prstGeom prst="rect">
            <a:avLst/>
          </a:prstGeom>
        </p:spPr>
        <p:txBody>
          <a:bodyPr vert="horz" wrap="square" lIns="0" tIns="72559" rIns="0" bIns="0" rtlCol="0" anchor="b">
            <a:sp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200" b="0" i="0" u="sng" kern="1200" spc="-50" baseline="0">
                <a:solidFill>
                  <a:srgbClr val="404040"/>
                </a:solidFill>
                <a:latin typeface="맑은 고딕"/>
                <a:ea typeface="+mj-ea"/>
                <a:cs typeface="맑은 고딕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lang="en-US" altLang="ko-KR" sz="3600" u="none" spc="-105" dirty="0">
                <a:latin typeface="Calibri Light"/>
                <a:cs typeface="Calibri Light"/>
              </a:rPr>
              <a:t>1</a:t>
            </a:r>
            <a:r>
              <a:rPr lang="en-US" altLang="ko-KR" sz="3600" u="none" spc="-55" dirty="0">
                <a:latin typeface="Calibri Light"/>
                <a:cs typeface="Calibri Light"/>
              </a:rPr>
              <a:t>-2</a:t>
            </a:r>
            <a:r>
              <a:rPr lang="en-US" altLang="ko-KR" sz="3600" u="none" dirty="0">
                <a:latin typeface="Calibri Light"/>
                <a:cs typeface="Calibri Light"/>
              </a:rPr>
              <a:t>.</a:t>
            </a:r>
            <a:r>
              <a:rPr lang="ko-KR" altLang="en-US" sz="3600" u="none" spc="-45" dirty="0">
                <a:latin typeface="Calibri Light"/>
                <a:cs typeface="Calibri Light"/>
              </a:rPr>
              <a:t> </a:t>
            </a:r>
            <a:r>
              <a:rPr lang="ko-KR" altLang="en-US" sz="3600" u="none" spc="-75" dirty="0"/>
              <a:t>자바 개발 환경 설치하기</a:t>
            </a:r>
            <a:r>
              <a:rPr lang="ko-KR" altLang="en-US" u="none" dirty="0"/>
              <a:t>	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4F10495-C213-F126-F9C7-2FD0187EB30F}"/>
              </a:ext>
            </a:extLst>
          </p:cNvPr>
          <p:cNvSpPr/>
          <p:nvPr/>
        </p:nvSpPr>
        <p:spPr>
          <a:xfrm>
            <a:off x="10795247" y="4270159"/>
            <a:ext cx="1322772" cy="435006"/>
          </a:xfrm>
          <a:prstGeom prst="ellipse">
            <a:avLst/>
          </a:prstGeom>
          <a:noFill/>
          <a:ln w="38100"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06817" y="1630616"/>
            <a:ext cx="443928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b="1" spc="15" dirty="0">
                <a:solidFill>
                  <a:srgbClr val="00AF50"/>
                </a:solidFill>
                <a:latin typeface="맑은 고딕"/>
                <a:cs typeface="맑은 고딕"/>
              </a:rPr>
              <a:t>java-1.8.0-openjdk-1.8.0.342</a:t>
            </a:r>
            <a:r>
              <a:rPr sz="2150" b="1" spc="-35" dirty="0">
                <a:solidFill>
                  <a:srgbClr val="00AF50"/>
                </a:solidFill>
                <a:latin typeface="맑은 고딕"/>
                <a:cs typeface="맑은 고딕"/>
              </a:rPr>
              <a:t> </a:t>
            </a:r>
            <a:r>
              <a:rPr sz="2150" b="1" spc="25" dirty="0">
                <a:solidFill>
                  <a:srgbClr val="00AF50"/>
                </a:solidFill>
                <a:latin typeface="맑은 고딕"/>
                <a:cs typeface="맑은 고딕"/>
              </a:rPr>
              <a:t>설치</a:t>
            </a:r>
            <a:endParaRPr sz="2150">
              <a:latin typeface="맑은 고딕"/>
              <a:cs typeface="맑은 고딕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6450" y="1116126"/>
            <a:ext cx="5210175" cy="51530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42160" y="2905823"/>
            <a:ext cx="43535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구글에서</a:t>
            </a:r>
            <a:r>
              <a:rPr sz="1800" spc="-24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Calibri"/>
                <a:cs typeface="Calibri"/>
              </a:rPr>
              <a:t>“java-1.8.0-openjdk-1.8.0.342”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검색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458078" y="1620900"/>
            <a:ext cx="5989218" cy="4694174"/>
            <a:chOff x="5458078" y="1620900"/>
            <a:chExt cx="5989218" cy="4694174"/>
          </a:xfrm>
        </p:grpSpPr>
        <p:sp>
          <p:nvSpPr>
            <p:cNvPr id="8" name="object 8"/>
            <p:cNvSpPr/>
            <p:nvPr/>
          </p:nvSpPr>
          <p:spPr>
            <a:xfrm>
              <a:off x="5458078" y="1620900"/>
              <a:ext cx="1267460" cy="1223010"/>
            </a:xfrm>
            <a:custGeom>
              <a:avLst/>
              <a:gdLst/>
              <a:ahLst/>
              <a:cxnLst/>
              <a:rect l="l" t="t" r="r" b="b"/>
              <a:pathLst>
                <a:path w="1267459" h="1223010">
                  <a:moveTo>
                    <a:pt x="1083182" y="0"/>
                  </a:moveTo>
                  <a:lnTo>
                    <a:pt x="1128141" y="46989"/>
                  </a:lnTo>
                  <a:lnTo>
                    <a:pt x="0" y="1128649"/>
                  </a:lnTo>
                  <a:lnTo>
                    <a:pt x="90043" y="1222502"/>
                  </a:lnTo>
                  <a:lnTo>
                    <a:pt x="1218184" y="140970"/>
                  </a:lnTo>
                  <a:lnTo>
                    <a:pt x="1263269" y="187833"/>
                  </a:lnTo>
                  <a:lnTo>
                    <a:pt x="1267078" y="3937"/>
                  </a:lnTo>
                  <a:lnTo>
                    <a:pt x="1083182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48449" y="5591174"/>
              <a:ext cx="4095750" cy="723900"/>
            </a:xfrm>
            <a:custGeom>
              <a:avLst/>
              <a:gdLst/>
              <a:ahLst/>
              <a:cxnLst/>
              <a:rect l="l" t="t" r="r" b="b"/>
              <a:pathLst>
                <a:path w="4095750" h="723900">
                  <a:moveTo>
                    <a:pt x="0" y="723900"/>
                  </a:moveTo>
                  <a:lnTo>
                    <a:pt x="4095750" y="723900"/>
                  </a:lnTo>
                  <a:lnTo>
                    <a:pt x="4095750" y="0"/>
                  </a:lnTo>
                  <a:lnTo>
                    <a:pt x="0" y="0"/>
                  </a:lnTo>
                  <a:lnTo>
                    <a:pt x="0" y="723900"/>
                  </a:lnTo>
                  <a:close/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92100" y="5903038"/>
              <a:ext cx="124736" cy="12473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039626" y="5366606"/>
              <a:ext cx="407670" cy="517525"/>
            </a:xfrm>
            <a:custGeom>
              <a:avLst/>
              <a:gdLst/>
              <a:ahLst/>
              <a:cxnLst/>
              <a:rect l="l" t="t" r="r" b="b"/>
              <a:pathLst>
                <a:path w="407670" h="517525">
                  <a:moveTo>
                    <a:pt x="284133" y="22418"/>
                  </a:moveTo>
                  <a:lnTo>
                    <a:pt x="234914" y="5363"/>
                  </a:lnTo>
                  <a:lnTo>
                    <a:pt x="186782" y="0"/>
                  </a:lnTo>
                  <a:lnTo>
                    <a:pt x="140812" y="5786"/>
                  </a:lnTo>
                  <a:lnTo>
                    <a:pt x="98076" y="22178"/>
                  </a:lnTo>
                  <a:lnTo>
                    <a:pt x="59647" y="48633"/>
                  </a:lnTo>
                  <a:lnTo>
                    <a:pt x="26597" y="84608"/>
                  </a:lnTo>
                  <a:lnTo>
                    <a:pt x="0" y="129558"/>
                  </a:lnTo>
                  <a:lnTo>
                    <a:pt x="67802" y="161236"/>
                  </a:lnTo>
                  <a:lnTo>
                    <a:pt x="93501" y="120453"/>
                  </a:lnTo>
                  <a:lnTo>
                    <a:pt x="126089" y="92117"/>
                  </a:lnTo>
                  <a:lnTo>
                    <a:pt x="164293" y="77069"/>
                  </a:lnTo>
                  <a:lnTo>
                    <a:pt x="206840" y="76155"/>
                  </a:lnTo>
                  <a:lnTo>
                    <a:pt x="252457" y="90218"/>
                  </a:lnTo>
                  <a:lnTo>
                    <a:pt x="292961" y="117756"/>
                  </a:lnTo>
                  <a:lnTo>
                    <a:pt x="317525" y="151180"/>
                  </a:lnTo>
                  <a:lnTo>
                    <a:pt x="330670" y="190110"/>
                  </a:lnTo>
                  <a:lnTo>
                    <a:pt x="331396" y="231582"/>
                  </a:lnTo>
                  <a:lnTo>
                    <a:pt x="318703" y="272635"/>
                  </a:lnTo>
                  <a:lnTo>
                    <a:pt x="295209" y="308100"/>
                  </a:lnTo>
                  <a:lnTo>
                    <a:pt x="264228" y="331798"/>
                  </a:lnTo>
                  <a:lnTo>
                    <a:pt x="227280" y="343261"/>
                  </a:lnTo>
                  <a:lnTo>
                    <a:pt x="185881" y="342018"/>
                  </a:lnTo>
                  <a:lnTo>
                    <a:pt x="141549" y="327600"/>
                  </a:lnTo>
                  <a:lnTo>
                    <a:pt x="107391" y="311642"/>
                  </a:lnTo>
                  <a:lnTo>
                    <a:pt x="26324" y="485153"/>
                  </a:lnTo>
                  <a:lnTo>
                    <a:pt x="94639" y="517070"/>
                  </a:lnTo>
                  <a:lnTo>
                    <a:pt x="145104" y="409059"/>
                  </a:lnTo>
                  <a:lnTo>
                    <a:pt x="194958" y="418687"/>
                  </a:lnTo>
                  <a:lnTo>
                    <a:pt x="242662" y="416899"/>
                  </a:lnTo>
                  <a:lnTo>
                    <a:pt x="286942" y="404131"/>
                  </a:lnTo>
                  <a:lnTo>
                    <a:pt x="326524" y="380820"/>
                  </a:lnTo>
                  <a:lnTo>
                    <a:pt x="360137" y="347402"/>
                  </a:lnTo>
                  <a:lnTo>
                    <a:pt x="386506" y="304313"/>
                  </a:lnTo>
                  <a:lnTo>
                    <a:pt x="403275" y="254099"/>
                  </a:lnTo>
                  <a:lnTo>
                    <a:pt x="407160" y="207365"/>
                  </a:lnTo>
                  <a:lnTo>
                    <a:pt x="400715" y="161656"/>
                  </a:lnTo>
                  <a:lnTo>
                    <a:pt x="384563" y="118639"/>
                  </a:lnTo>
                  <a:lnTo>
                    <a:pt x="359332" y="79983"/>
                  </a:lnTo>
                  <a:lnTo>
                    <a:pt x="325646" y="47353"/>
                  </a:lnTo>
                  <a:lnTo>
                    <a:pt x="284133" y="22418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609850" y="3857625"/>
            <a:ext cx="3590925" cy="1390650"/>
          </a:xfrm>
          <a:prstGeom prst="rect">
            <a:avLst/>
          </a:prstGeom>
          <a:solidFill>
            <a:srgbClr val="E38312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3200">
              <a:latin typeface="Times New Roman"/>
              <a:cs typeface="Times New Roman"/>
            </a:endParaRPr>
          </a:p>
          <a:p>
            <a:pPr marL="537210">
              <a:lnSpc>
                <a:spcPct val="100000"/>
              </a:lnSpc>
            </a:pPr>
            <a:r>
              <a:rPr sz="2750" spc="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75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750" spc="2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7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5" dirty="0">
                <a:solidFill>
                  <a:srgbClr val="FFFFFF"/>
                </a:solidFill>
                <a:latin typeface="맑은 고딕"/>
                <a:cs typeface="맑은 고딕"/>
              </a:rPr>
              <a:t>파일</a:t>
            </a:r>
            <a:r>
              <a:rPr sz="2750" spc="30" dirty="0">
                <a:solidFill>
                  <a:srgbClr val="FFFFFF"/>
                </a:solidFill>
                <a:latin typeface="맑은 고딕"/>
                <a:cs typeface="맑은 고딕"/>
              </a:rPr>
              <a:t>만</a:t>
            </a:r>
            <a:r>
              <a:rPr sz="2750" spc="-30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2750" spc="25" dirty="0">
                <a:solidFill>
                  <a:srgbClr val="FFFFFF"/>
                </a:solidFill>
                <a:latin typeface="맑은 고딕"/>
                <a:cs typeface="맑은 고딕"/>
              </a:rPr>
              <a:t>보임</a:t>
            </a:r>
            <a:endParaRPr sz="2750">
              <a:latin typeface="맑은 고딕"/>
              <a:cs typeface="맑은 고딕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55899311-F67F-8931-CE9B-627457F772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13032"/>
            <a:ext cx="10058400" cy="811931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spc="-55" dirty="0">
                <a:latin typeface="Calibri Light"/>
                <a:cs typeface="Calibri Light"/>
              </a:rPr>
              <a:t>-</a:t>
            </a:r>
            <a:r>
              <a:rPr lang="en-US" altLang="ko-KR" sz="3600" b="0" spc="-55" dirty="0">
                <a:latin typeface="Calibri Light"/>
                <a:cs typeface="Calibri Light"/>
              </a:rPr>
              <a:t>2</a:t>
            </a:r>
            <a:r>
              <a:rPr sz="3600" b="0" dirty="0">
                <a:latin typeface="Calibri Light"/>
                <a:cs typeface="Calibri Light"/>
              </a:rPr>
              <a:t>.</a:t>
            </a:r>
            <a:r>
              <a:rPr sz="3600" b="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자바 개발 환경 설치하기</a:t>
            </a:r>
            <a:r>
              <a:rPr dirty="0"/>
              <a:t>	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380489" y="3718877"/>
            <a:ext cx="417195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25" dirty="0">
                <a:latin typeface="맑은 고딕"/>
                <a:cs typeface="맑은 고딕"/>
              </a:rPr>
              <a:t>구글에서</a:t>
            </a:r>
            <a:r>
              <a:rPr sz="2000" spc="-335" dirty="0">
                <a:latin typeface="맑은 고딕"/>
                <a:cs typeface="맑은 고딕"/>
              </a:rPr>
              <a:t> </a:t>
            </a:r>
            <a:r>
              <a:rPr sz="2000" spc="-90" dirty="0">
                <a:latin typeface="Calibri"/>
                <a:cs typeface="Calibri"/>
              </a:rPr>
              <a:t>“</a:t>
            </a:r>
            <a:r>
              <a:rPr sz="2000" spc="-1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25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-30" dirty="0">
                <a:latin typeface="Calibri"/>
                <a:cs typeface="Calibri"/>
              </a:rPr>
              <a:t>j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spc="10" dirty="0">
                <a:latin typeface="Calibri"/>
                <a:cs typeface="Calibri"/>
              </a:rPr>
              <a:t>k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30" dirty="0">
                <a:latin typeface="Calibri"/>
                <a:cs typeface="Calibri"/>
              </a:rPr>
              <a:t>1</a:t>
            </a:r>
            <a:r>
              <a:rPr sz="2000" spc="15" dirty="0">
                <a:latin typeface="Calibri"/>
                <a:cs typeface="Calibri"/>
              </a:rPr>
              <a:t>.</a:t>
            </a:r>
            <a:r>
              <a:rPr sz="2000" spc="10" dirty="0">
                <a:latin typeface="Calibri"/>
                <a:cs typeface="Calibri"/>
              </a:rPr>
              <a:t>8</a:t>
            </a:r>
            <a:r>
              <a:rPr sz="2000" spc="-1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spc="-10" dirty="0">
                <a:latin typeface="Calibri"/>
                <a:cs typeface="Calibri"/>
              </a:rPr>
              <a:t>ow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lo</a:t>
            </a:r>
            <a:r>
              <a:rPr sz="2000" spc="1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spc="10" dirty="0">
                <a:latin typeface="Calibri"/>
                <a:cs typeface="Calibri"/>
              </a:rPr>
              <a:t>”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20" dirty="0">
                <a:latin typeface="맑은 고딕"/>
                <a:cs typeface="맑은 고딕"/>
              </a:rPr>
              <a:t>검색</a:t>
            </a:r>
            <a:endParaRPr sz="2000">
              <a:latin typeface="맑은 고딕"/>
              <a:cs typeface="맑은 고딕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494909" y="1190736"/>
            <a:ext cx="6116320" cy="5038725"/>
            <a:chOff x="5494909" y="1190736"/>
            <a:chExt cx="6116320" cy="50387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200" y="1190736"/>
              <a:ext cx="5057775" cy="497653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94909" y="2111755"/>
              <a:ext cx="1371600" cy="1433195"/>
            </a:xfrm>
            <a:custGeom>
              <a:avLst/>
              <a:gdLst/>
              <a:ahLst/>
              <a:cxnLst/>
              <a:rect l="l" t="t" r="r" b="b"/>
              <a:pathLst>
                <a:path w="1371600" h="1433195">
                  <a:moveTo>
                    <a:pt x="1364234" y="0"/>
                  </a:moveTo>
                  <a:lnTo>
                    <a:pt x="1092072" y="7366"/>
                  </a:lnTo>
                  <a:lnTo>
                    <a:pt x="1161922" y="73533"/>
                  </a:lnTo>
                  <a:lnTo>
                    <a:pt x="0" y="1300480"/>
                  </a:lnTo>
                  <a:lnTo>
                    <a:pt x="139826" y="1432941"/>
                  </a:lnTo>
                  <a:lnTo>
                    <a:pt x="1301749" y="205867"/>
                  </a:lnTo>
                  <a:lnTo>
                    <a:pt x="1371599" y="272034"/>
                  </a:lnTo>
                  <a:lnTo>
                    <a:pt x="1364234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96150" y="2314575"/>
              <a:ext cx="3962400" cy="695325"/>
            </a:xfrm>
            <a:custGeom>
              <a:avLst/>
              <a:gdLst/>
              <a:ahLst/>
              <a:cxnLst/>
              <a:rect l="l" t="t" r="r" b="b"/>
              <a:pathLst>
                <a:path w="3962400" h="695325">
                  <a:moveTo>
                    <a:pt x="0" y="695325"/>
                  </a:moveTo>
                  <a:lnTo>
                    <a:pt x="3962400" y="695325"/>
                  </a:lnTo>
                  <a:lnTo>
                    <a:pt x="3962400" y="0"/>
                  </a:lnTo>
                  <a:lnTo>
                    <a:pt x="0" y="0"/>
                  </a:lnTo>
                  <a:lnTo>
                    <a:pt x="0" y="695325"/>
                  </a:lnTo>
                  <a:close/>
                </a:path>
              </a:pathLst>
            </a:custGeom>
            <a:ln w="38100">
              <a:solidFill>
                <a:srgbClr val="A1A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96150" y="5400674"/>
              <a:ext cx="3962400" cy="809625"/>
            </a:xfrm>
            <a:custGeom>
              <a:avLst/>
              <a:gdLst/>
              <a:ahLst/>
              <a:cxnLst/>
              <a:rect l="l" t="t" r="r" b="b"/>
              <a:pathLst>
                <a:path w="3962400" h="809625">
                  <a:moveTo>
                    <a:pt x="0" y="809625"/>
                  </a:moveTo>
                  <a:lnTo>
                    <a:pt x="3962400" y="809625"/>
                  </a:lnTo>
                  <a:lnTo>
                    <a:pt x="3962400" y="0"/>
                  </a:lnTo>
                  <a:lnTo>
                    <a:pt x="0" y="0"/>
                  </a:lnTo>
                  <a:lnTo>
                    <a:pt x="0" y="80962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06817" y="1630616"/>
            <a:ext cx="443928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b="1" spc="15" dirty="0">
                <a:solidFill>
                  <a:srgbClr val="00AF50"/>
                </a:solidFill>
                <a:latin typeface="맑은 고딕"/>
                <a:cs typeface="맑은 고딕"/>
              </a:rPr>
              <a:t>java-1.8.0-openjdk-1.8.0.342</a:t>
            </a:r>
            <a:r>
              <a:rPr sz="2150" b="1" spc="-35" dirty="0">
                <a:solidFill>
                  <a:srgbClr val="00AF50"/>
                </a:solidFill>
                <a:latin typeface="맑은 고딕"/>
                <a:cs typeface="맑은 고딕"/>
              </a:rPr>
              <a:t> </a:t>
            </a:r>
            <a:r>
              <a:rPr sz="2150" b="1" spc="25" dirty="0">
                <a:solidFill>
                  <a:srgbClr val="00AF50"/>
                </a:solidFill>
                <a:latin typeface="맑은 고딕"/>
                <a:cs typeface="맑은 고딕"/>
              </a:rPr>
              <a:t>설치</a:t>
            </a:r>
            <a:endParaRPr sz="215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79590" y="1814449"/>
            <a:ext cx="483234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5" dirty="0">
                <a:latin typeface="맑은 고딕"/>
                <a:cs typeface="맑은 고딕"/>
              </a:rPr>
              <a:t>①</a:t>
            </a:r>
            <a:endParaRPr sz="36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56730" y="4939029"/>
            <a:ext cx="483234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5" dirty="0">
                <a:latin typeface="맑은 고딕"/>
                <a:cs typeface="맑은 고딕"/>
              </a:rPr>
              <a:t>②</a:t>
            </a:r>
            <a:endParaRPr sz="3600">
              <a:latin typeface="맑은 고딕"/>
              <a:cs typeface="맑은 고딕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E85F80F1-DFCF-0DFD-8036-619EAE9AD8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13032"/>
            <a:ext cx="10058400" cy="811931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spc="-55" dirty="0">
                <a:latin typeface="Calibri Light"/>
                <a:cs typeface="Calibri Light"/>
              </a:rPr>
              <a:t>-</a:t>
            </a:r>
            <a:r>
              <a:rPr lang="en-US" altLang="ko-KR" sz="3600" b="0" spc="-55" dirty="0">
                <a:latin typeface="Calibri Light"/>
                <a:cs typeface="Calibri Light"/>
              </a:rPr>
              <a:t>2</a:t>
            </a:r>
            <a:r>
              <a:rPr sz="3600" b="0" dirty="0">
                <a:latin typeface="Calibri Light"/>
                <a:cs typeface="Calibri Light"/>
              </a:rPr>
              <a:t>.</a:t>
            </a:r>
            <a:r>
              <a:rPr sz="3600" b="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자바 개발 환경 설치하기</a:t>
            </a:r>
            <a:r>
              <a:rPr dirty="0"/>
              <a:t>	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8104" y="585926"/>
            <a:ext cx="4901946" cy="573867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1950" y="1708897"/>
            <a:ext cx="11406251" cy="4889436"/>
            <a:chOff x="361950" y="1708897"/>
            <a:chExt cx="11406251" cy="4889436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6036" y="3885804"/>
              <a:ext cx="3476625" cy="24193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950" y="1708897"/>
              <a:ext cx="3590925" cy="20439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55905" y="5442267"/>
              <a:ext cx="2295525" cy="1114425"/>
            </a:xfrm>
            <a:custGeom>
              <a:avLst/>
              <a:gdLst/>
              <a:ahLst/>
              <a:cxnLst/>
              <a:rect l="l" t="t" r="r" b="b"/>
              <a:pathLst>
                <a:path w="2295525" h="1114425">
                  <a:moveTo>
                    <a:pt x="0" y="557149"/>
                  </a:moveTo>
                  <a:lnTo>
                    <a:pt x="6734" y="496436"/>
                  </a:lnTo>
                  <a:lnTo>
                    <a:pt x="26471" y="437618"/>
                  </a:lnTo>
                  <a:lnTo>
                    <a:pt x="58510" y="381035"/>
                  </a:lnTo>
                  <a:lnTo>
                    <a:pt x="102151" y="327027"/>
                  </a:lnTo>
                  <a:lnTo>
                    <a:pt x="156694" y="275932"/>
                  </a:lnTo>
                  <a:lnTo>
                    <a:pt x="187835" y="251584"/>
                  </a:lnTo>
                  <a:lnTo>
                    <a:pt x="221439" y="228091"/>
                  </a:lnTo>
                  <a:lnTo>
                    <a:pt x="257418" y="205497"/>
                  </a:lnTo>
                  <a:lnTo>
                    <a:pt x="295685" y="183844"/>
                  </a:lnTo>
                  <a:lnTo>
                    <a:pt x="336153" y="163174"/>
                  </a:lnTo>
                  <a:lnTo>
                    <a:pt x="378733" y="143530"/>
                  </a:lnTo>
                  <a:lnTo>
                    <a:pt x="423339" y="124954"/>
                  </a:lnTo>
                  <a:lnTo>
                    <a:pt x="469882" y="107489"/>
                  </a:lnTo>
                  <a:lnTo>
                    <a:pt x="518276" y="91177"/>
                  </a:lnTo>
                  <a:lnTo>
                    <a:pt x="568433" y="76060"/>
                  </a:lnTo>
                  <a:lnTo>
                    <a:pt x="620265" y="62182"/>
                  </a:lnTo>
                  <a:lnTo>
                    <a:pt x="673684" y="49584"/>
                  </a:lnTo>
                  <a:lnTo>
                    <a:pt x="728604" y="38310"/>
                  </a:lnTo>
                  <a:lnTo>
                    <a:pt x="784937" y="28401"/>
                  </a:lnTo>
                  <a:lnTo>
                    <a:pt x="842595" y="19899"/>
                  </a:lnTo>
                  <a:lnTo>
                    <a:pt x="901490" y="12849"/>
                  </a:lnTo>
                  <a:lnTo>
                    <a:pt x="961536" y="7291"/>
                  </a:lnTo>
                  <a:lnTo>
                    <a:pt x="1022644" y="3268"/>
                  </a:lnTo>
                  <a:lnTo>
                    <a:pt x="1084727" y="824"/>
                  </a:lnTo>
                  <a:lnTo>
                    <a:pt x="1147699" y="0"/>
                  </a:lnTo>
                  <a:lnTo>
                    <a:pt x="1210670" y="824"/>
                  </a:lnTo>
                  <a:lnTo>
                    <a:pt x="1272755" y="3268"/>
                  </a:lnTo>
                  <a:lnTo>
                    <a:pt x="1333865" y="7291"/>
                  </a:lnTo>
                  <a:lnTo>
                    <a:pt x="1393913" y="12849"/>
                  </a:lnTo>
                  <a:lnTo>
                    <a:pt x="1452812" y="19899"/>
                  </a:lnTo>
                  <a:lnTo>
                    <a:pt x="1510473" y="28401"/>
                  </a:lnTo>
                  <a:lnTo>
                    <a:pt x="1566810" y="38310"/>
                  </a:lnTo>
                  <a:lnTo>
                    <a:pt x="1621735" y="49584"/>
                  </a:lnTo>
                  <a:lnTo>
                    <a:pt x="1675160" y="62182"/>
                  </a:lnTo>
                  <a:lnTo>
                    <a:pt x="1726997" y="76060"/>
                  </a:lnTo>
                  <a:lnTo>
                    <a:pt x="1777160" y="91177"/>
                  </a:lnTo>
                  <a:lnTo>
                    <a:pt x="1825559" y="107489"/>
                  </a:lnTo>
                  <a:lnTo>
                    <a:pt x="1872109" y="124954"/>
                  </a:lnTo>
                  <a:lnTo>
                    <a:pt x="1916721" y="143530"/>
                  </a:lnTo>
                  <a:lnTo>
                    <a:pt x="1959308" y="163174"/>
                  </a:lnTo>
                  <a:lnTo>
                    <a:pt x="1999782" y="183844"/>
                  </a:lnTo>
                  <a:lnTo>
                    <a:pt x="2038055" y="205497"/>
                  </a:lnTo>
                  <a:lnTo>
                    <a:pt x="2074041" y="228091"/>
                  </a:lnTo>
                  <a:lnTo>
                    <a:pt x="2107650" y="251584"/>
                  </a:lnTo>
                  <a:lnTo>
                    <a:pt x="2138797" y="275932"/>
                  </a:lnTo>
                  <a:lnTo>
                    <a:pt x="2193351" y="327027"/>
                  </a:lnTo>
                  <a:lnTo>
                    <a:pt x="2237001" y="381035"/>
                  </a:lnTo>
                  <a:lnTo>
                    <a:pt x="2269047" y="437618"/>
                  </a:lnTo>
                  <a:lnTo>
                    <a:pt x="2288788" y="496436"/>
                  </a:lnTo>
                  <a:lnTo>
                    <a:pt x="2295525" y="557149"/>
                  </a:lnTo>
                  <a:lnTo>
                    <a:pt x="2293826" y="587722"/>
                  </a:lnTo>
                  <a:lnTo>
                    <a:pt x="2280500" y="647533"/>
                  </a:lnTo>
                  <a:lnTo>
                    <a:pt x="2254518" y="705280"/>
                  </a:lnTo>
                  <a:lnTo>
                    <a:pt x="2216583" y="760623"/>
                  </a:lnTo>
                  <a:lnTo>
                    <a:pt x="2167393" y="813223"/>
                  </a:lnTo>
                  <a:lnTo>
                    <a:pt x="2107650" y="862738"/>
                  </a:lnTo>
                  <a:lnTo>
                    <a:pt x="2074041" y="886234"/>
                  </a:lnTo>
                  <a:lnTo>
                    <a:pt x="2038055" y="908831"/>
                  </a:lnTo>
                  <a:lnTo>
                    <a:pt x="1999782" y="930487"/>
                  </a:lnTo>
                  <a:lnTo>
                    <a:pt x="1959308" y="951160"/>
                  </a:lnTo>
                  <a:lnTo>
                    <a:pt x="1916721" y="970807"/>
                  </a:lnTo>
                  <a:lnTo>
                    <a:pt x="1872109" y="989385"/>
                  </a:lnTo>
                  <a:lnTo>
                    <a:pt x="1825559" y="1006853"/>
                  </a:lnTo>
                  <a:lnTo>
                    <a:pt x="1777160" y="1023168"/>
                  </a:lnTo>
                  <a:lnTo>
                    <a:pt x="1726997" y="1038287"/>
                  </a:lnTo>
                  <a:lnTo>
                    <a:pt x="1675160" y="1052167"/>
                  </a:lnTo>
                  <a:lnTo>
                    <a:pt x="1621735" y="1064767"/>
                  </a:lnTo>
                  <a:lnTo>
                    <a:pt x="1566810" y="1076044"/>
                  </a:lnTo>
                  <a:lnTo>
                    <a:pt x="1510473" y="1085955"/>
                  </a:lnTo>
                  <a:lnTo>
                    <a:pt x="1452812" y="1094457"/>
                  </a:lnTo>
                  <a:lnTo>
                    <a:pt x="1393913" y="1101509"/>
                  </a:lnTo>
                  <a:lnTo>
                    <a:pt x="1333865" y="1107068"/>
                  </a:lnTo>
                  <a:lnTo>
                    <a:pt x="1272755" y="1111091"/>
                  </a:lnTo>
                  <a:lnTo>
                    <a:pt x="1210670" y="1113537"/>
                  </a:lnTo>
                  <a:lnTo>
                    <a:pt x="1147699" y="1114361"/>
                  </a:lnTo>
                  <a:lnTo>
                    <a:pt x="1084727" y="1113537"/>
                  </a:lnTo>
                  <a:lnTo>
                    <a:pt x="1022644" y="1111091"/>
                  </a:lnTo>
                  <a:lnTo>
                    <a:pt x="961536" y="1107068"/>
                  </a:lnTo>
                  <a:lnTo>
                    <a:pt x="901490" y="1101509"/>
                  </a:lnTo>
                  <a:lnTo>
                    <a:pt x="842595" y="1094457"/>
                  </a:lnTo>
                  <a:lnTo>
                    <a:pt x="784937" y="1085955"/>
                  </a:lnTo>
                  <a:lnTo>
                    <a:pt x="728604" y="1076044"/>
                  </a:lnTo>
                  <a:lnTo>
                    <a:pt x="673684" y="1064767"/>
                  </a:lnTo>
                  <a:lnTo>
                    <a:pt x="620265" y="1052167"/>
                  </a:lnTo>
                  <a:lnTo>
                    <a:pt x="568433" y="1038287"/>
                  </a:lnTo>
                  <a:lnTo>
                    <a:pt x="518276" y="1023168"/>
                  </a:lnTo>
                  <a:lnTo>
                    <a:pt x="469882" y="1006853"/>
                  </a:lnTo>
                  <a:lnTo>
                    <a:pt x="423339" y="989385"/>
                  </a:lnTo>
                  <a:lnTo>
                    <a:pt x="378733" y="970807"/>
                  </a:lnTo>
                  <a:lnTo>
                    <a:pt x="336153" y="951160"/>
                  </a:lnTo>
                  <a:lnTo>
                    <a:pt x="295685" y="930487"/>
                  </a:lnTo>
                  <a:lnTo>
                    <a:pt x="257418" y="908831"/>
                  </a:lnTo>
                  <a:lnTo>
                    <a:pt x="221439" y="886234"/>
                  </a:lnTo>
                  <a:lnTo>
                    <a:pt x="187835" y="862738"/>
                  </a:lnTo>
                  <a:lnTo>
                    <a:pt x="156694" y="838387"/>
                  </a:lnTo>
                  <a:lnTo>
                    <a:pt x="102151" y="787287"/>
                  </a:lnTo>
                  <a:lnTo>
                    <a:pt x="58510" y="733273"/>
                  </a:lnTo>
                  <a:lnTo>
                    <a:pt x="26471" y="676686"/>
                  </a:lnTo>
                  <a:lnTo>
                    <a:pt x="6734" y="617864"/>
                  </a:lnTo>
                  <a:lnTo>
                    <a:pt x="0" y="557149"/>
                  </a:lnTo>
                  <a:close/>
                </a:path>
              </a:pathLst>
            </a:custGeom>
            <a:ln w="88900">
              <a:solidFill>
                <a:srgbClr val="B9E0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506907" y="4869560"/>
              <a:ext cx="2106930" cy="1455420"/>
            </a:xfrm>
            <a:custGeom>
              <a:avLst/>
              <a:gdLst/>
              <a:ahLst/>
              <a:cxnLst/>
              <a:rect l="l" t="t" r="r" b="b"/>
              <a:pathLst>
                <a:path w="2106930" h="1455420">
                  <a:moveTo>
                    <a:pt x="1814779" y="0"/>
                  </a:moveTo>
                  <a:lnTo>
                    <a:pt x="0" y="731799"/>
                  </a:lnTo>
                  <a:lnTo>
                    <a:pt x="291642" y="1455039"/>
                  </a:lnTo>
                  <a:lnTo>
                    <a:pt x="594118" y="1333068"/>
                  </a:lnTo>
                  <a:lnTo>
                    <a:pt x="857453" y="1331988"/>
                  </a:lnTo>
                  <a:lnTo>
                    <a:pt x="1047826" y="1150111"/>
                  </a:lnTo>
                  <a:lnTo>
                    <a:pt x="2106498" y="723214"/>
                  </a:lnTo>
                  <a:lnTo>
                    <a:pt x="1814779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6907" y="4869560"/>
              <a:ext cx="2106930" cy="1455420"/>
            </a:xfrm>
            <a:custGeom>
              <a:avLst/>
              <a:gdLst/>
              <a:ahLst/>
              <a:cxnLst/>
              <a:rect l="l" t="t" r="r" b="b"/>
              <a:pathLst>
                <a:path w="2106930" h="1455420">
                  <a:moveTo>
                    <a:pt x="0" y="731799"/>
                  </a:moveTo>
                  <a:lnTo>
                    <a:pt x="302463" y="609854"/>
                  </a:lnTo>
                  <a:lnTo>
                    <a:pt x="756170" y="426847"/>
                  </a:lnTo>
                  <a:lnTo>
                    <a:pt x="1814779" y="0"/>
                  </a:lnTo>
                  <a:lnTo>
                    <a:pt x="1984959" y="421894"/>
                  </a:lnTo>
                  <a:lnTo>
                    <a:pt x="2057857" y="602614"/>
                  </a:lnTo>
                  <a:lnTo>
                    <a:pt x="2106498" y="723214"/>
                  </a:lnTo>
                  <a:lnTo>
                    <a:pt x="1047826" y="1150111"/>
                  </a:lnTo>
                  <a:lnTo>
                    <a:pt x="857453" y="1331988"/>
                  </a:lnTo>
                  <a:lnTo>
                    <a:pt x="594118" y="1333068"/>
                  </a:lnTo>
                  <a:lnTo>
                    <a:pt x="291642" y="1455039"/>
                  </a:lnTo>
                  <a:lnTo>
                    <a:pt x="243039" y="1334503"/>
                  </a:lnTo>
                  <a:lnTo>
                    <a:pt x="170129" y="1153693"/>
                  </a:lnTo>
                  <a:lnTo>
                    <a:pt x="0" y="731799"/>
                  </a:lnTo>
                  <a:close/>
                </a:path>
              </a:pathLst>
            </a:custGeom>
            <a:ln w="15875">
              <a:solidFill>
                <a:srgbClr val="A75F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601" y="5378323"/>
              <a:ext cx="1169238" cy="71221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955291" y="5326506"/>
              <a:ext cx="413384" cy="333375"/>
            </a:xfrm>
            <a:custGeom>
              <a:avLst/>
              <a:gdLst/>
              <a:ahLst/>
              <a:cxnLst/>
              <a:rect l="l" t="t" r="r" b="b"/>
              <a:pathLst>
                <a:path w="413385" h="333375">
                  <a:moveTo>
                    <a:pt x="178675" y="218440"/>
                  </a:moveTo>
                  <a:lnTo>
                    <a:pt x="161035" y="218440"/>
                  </a:lnTo>
                  <a:lnTo>
                    <a:pt x="169671" y="239903"/>
                  </a:lnTo>
                  <a:lnTo>
                    <a:pt x="61849" y="283375"/>
                  </a:lnTo>
                  <a:lnTo>
                    <a:pt x="81787" y="332752"/>
                  </a:lnTo>
                  <a:lnTo>
                    <a:pt x="131288" y="312801"/>
                  </a:lnTo>
                  <a:lnTo>
                    <a:pt x="91566" y="312801"/>
                  </a:lnTo>
                  <a:lnTo>
                    <a:pt x="82550" y="290550"/>
                  </a:lnTo>
                  <a:lnTo>
                    <a:pt x="190245" y="247142"/>
                  </a:lnTo>
                  <a:lnTo>
                    <a:pt x="178675" y="218440"/>
                  </a:lnTo>
                  <a:close/>
                </a:path>
                <a:path w="413385" h="333375">
                  <a:moveTo>
                    <a:pt x="204724" y="267182"/>
                  </a:moveTo>
                  <a:lnTo>
                    <a:pt x="91566" y="312801"/>
                  </a:lnTo>
                  <a:lnTo>
                    <a:pt x="131288" y="312801"/>
                  </a:lnTo>
                  <a:lnTo>
                    <a:pt x="210312" y="280949"/>
                  </a:lnTo>
                  <a:lnTo>
                    <a:pt x="204724" y="267182"/>
                  </a:lnTo>
                  <a:close/>
                </a:path>
                <a:path w="413385" h="333375">
                  <a:moveTo>
                    <a:pt x="170687" y="198628"/>
                  </a:moveTo>
                  <a:lnTo>
                    <a:pt x="47625" y="248158"/>
                  </a:lnTo>
                  <a:lnTo>
                    <a:pt x="53212" y="261937"/>
                  </a:lnTo>
                  <a:lnTo>
                    <a:pt x="161035" y="218440"/>
                  </a:lnTo>
                  <a:lnTo>
                    <a:pt x="178675" y="218440"/>
                  </a:lnTo>
                  <a:lnTo>
                    <a:pt x="170687" y="198628"/>
                  </a:lnTo>
                  <a:close/>
                </a:path>
                <a:path w="413385" h="333375">
                  <a:moveTo>
                    <a:pt x="32257" y="131191"/>
                  </a:moveTo>
                  <a:lnTo>
                    <a:pt x="17271" y="137160"/>
                  </a:lnTo>
                  <a:lnTo>
                    <a:pt x="24130" y="154432"/>
                  </a:lnTo>
                  <a:lnTo>
                    <a:pt x="27297" y="164675"/>
                  </a:lnTo>
                  <a:lnTo>
                    <a:pt x="28532" y="174626"/>
                  </a:lnTo>
                  <a:lnTo>
                    <a:pt x="28538" y="176577"/>
                  </a:lnTo>
                  <a:lnTo>
                    <a:pt x="28128" y="184735"/>
                  </a:lnTo>
                  <a:lnTo>
                    <a:pt x="8687" y="230362"/>
                  </a:lnTo>
                  <a:lnTo>
                    <a:pt x="0" y="240792"/>
                  </a:lnTo>
                  <a:lnTo>
                    <a:pt x="15112" y="246761"/>
                  </a:lnTo>
                  <a:lnTo>
                    <a:pt x="27257" y="229522"/>
                  </a:lnTo>
                  <a:lnTo>
                    <a:pt x="36067" y="212677"/>
                  </a:lnTo>
                  <a:lnTo>
                    <a:pt x="41544" y="196236"/>
                  </a:lnTo>
                  <a:lnTo>
                    <a:pt x="43687" y="180213"/>
                  </a:lnTo>
                  <a:lnTo>
                    <a:pt x="72741" y="180213"/>
                  </a:lnTo>
                  <a:lnTo>
                    <a:pt x="39243" y="148336"/>
                  </a:lnTo>
                  <a:lnTo>
                    <a:pt x="32257" y="131191"/>
                  </a:lnTo>
                  <a:close/>
                </a:path>
                <a:path w="413385" h="333375">
                  <a:moveTo>
                    <a:pt x="372070" y="142105"/>
                  </a:moveTo>
                  <a:lnTo>
                    <a:pt x="329564" y="153035"/>
                  </a:lnTo>
                  <a:lnTo>
                    <a:pt x="291292" y="174626"/>
                  </a:lnTo>
                  <a:lnTo>
                    <a:pt x="274568" y="207504"/>
                  </a:lnTo>
                  <a:lnTo>
                    <a:pt x="276732" y="216027"/>
                  </a:lnTo>
                  <a:lnTo>
                    <a:pt x="315837" y="235664"/>
                  </a:lnTo>
                  <a:lnTo>
                    <a:pt x="328580" y="233997"/>
                  </a:lnTo>
                  <a:lnTo>
                    <a:pt x="342800" y="230330"/>
                  </a:lnTo>
                  <a:lnTo>
                    <a:pt x="358520" y="224663"/>
                  </a:lnTo>
                  <a:lnTo>
                    <a:pt x="366256" y="221202"/>
                  </a:lnTo>
                  <a:lnTo>
                    <a:pt x="312832" y="221202"/>
                  </a:lnTo>
                  <a:lnTo>
                    <a:pt x="300430" y="217939"/>
                  </a:lnTo>
                  <a:lnTo>
                    <a:pt x="293243" y="209296"/>
                  </a:lnTo>
                  <a:lnTo>
                    <a:pt x="292429" y="198104"/>
                  </a:lnTo>
                  <a:lnTo>
                    <a:pt x="299116" y="187198"/>
                  </a:lnTo>
                  <a:lnTo>
                    <a:pt x="313281" y="176577"/>
                  </a:lnTo>
                  <a:lnTo>
                    <a:pt x="334899" y="166243"/>
                  </a:lnTo>
                  <a:lnTo>
                    <a:pt x="357713" y="158668"/>
                  </a:lnTo>
                  <a:lnTo>
                    <a:pt x="375300" y="156511"/>
                  </a:lnTo>
                  <a:lnTo>
                    <a:pt x="408215" y="156511"/>
                  </a:lnTo>
                  <a:lnTo>
                    <a:pt x="406913" y="154225"/>
                  </a:lnTo>
                  <a:lnTo>
                    <a:pt x="400827" y="148463"/>
                  </a:lnTo>
                  <a:lnTo>
                    <a:pt x="392955" y="144510"/>
                  </a:lnTo>
                  <a:lnTo>
                    <a:pt x="383285" y="142367"/>
                  </a:lnTo>
                  <a:lnTo>
                    <a:pt x="372070" y="142105"/>
                  </a:lnTo>
                  <a:close/>
                </a:path>
                <a:path w="413385" h="333375">
                  <a:moveTo>
                    <a:pt x="408215" y="156511"/>
                  </a:moveTo>
                  <a:lnTo>
                    <a:pt x="375300" y="156511"/>
                  </a:lnTo>
                  <a:lnTo>
                    <a:pt x="387673" y="159760"/>
                  </a:lnTo>
                  <a:lnTo>
                    <a:pt x="394843" y="168402"/>
                  </a:lnTo>
                  <a:lnTo>
                    <a:pt x="374858" y="201173"/>
                  </a:lnTo>
                  <a:lnTo>
                    <a:pt x="330426" y="219082"/>
                  </a:lnTo>
                  <a:lnTo>
                    <a:pt x="312832" y="221202"/>
                  </a:lnTo>
                  <a:lnTo>
                    <a:pt x="366256" y="221202"/>
                  </a:lnTo>
                  <a:lnTo>
                    <a:pt x="404621" y="194945"/>
                  </a:lnTo>
                  <a:lnTo>
                    <a:pt x="413319" y="170156"/>
                  </a:lnTo>
                  <a:lnTo>
                    <a:pt x="411225" y="161798"/>
                  </a:lnTo>
                  <a:lnTo>
                    <a:pt x="408215" y="156511"/>
                  </a:lnTo>
                  <a:close/>
                </a:path>
                <a:path w="413385" h="333375">
                  <a:moveTo>
                    <a:pt x="72741" y="180213"/>
                  </a:moveTo>
                  <a:lnTo>
                    <a:pt x="43687" y="180213"/>
                  </a:lnTo>
                  <a:lnTo>
                    <a:pt x="49690" y="184735"/>
                  </a:lnTo>
                  <a:lnTo>
                    <a:pt x="91551" y="201644"/>
                  </a:lnTo>
                  <a:lnTo>
                    <a:pt x="107568" y="203581"/>
                  </a:lnTo>
                  <a:lnTo>
                    <a:pt x="113410" y="188087"/>
                  </a:lnTo>
                  <a:lnTo>
                    <a:pt x="102034" y="187920"/>
                  </a:lnTo>
                  <a:lnTo>
                    <a:pt x="90789" y="186277"/>
                  </a:lnTo>
                  <a:lnTo>
                    <a:pt x="79710" y="183157"/>
                  </a:lnTo>
                  <a:lnTo>
                    <a:pt x="72741" y="180213"/>
                  </a:lnTo>
                  <a:close/>
                </a:path>
                <a:path w="413385" h="333375">
                  <a:moveTo>
                    <a:pt x="126110" y="88138"/>
                  </a:moveTo>
                  <a:lnTo>
                    <a:pt x="110743" y="94361"/>
                  </a:lnTo>
                  <a:lnTo>
                    <a:pt x="151002" y="194183"/>
                  </a:lnTo>
                  <a:lnTo>
                    <a:pt x="166369" y="187960"/>
                  </a:lnTo>
                  <a:lnTo>
                    <a:pt x="126110" y="88138"/>
                  </a:lnTo>
                  <a:close/>
                </a:path>
                <a:path w="413385" h="333375">
                  <a:moveTo>
                    <a:pt x="274704" y="90572"/>
                  </a:moveTo>
                  <a:lnTo>
                    <a:pt x="230933" y="104806"/>
                  </a:lnTo>
                  <a:lnTo>
                    <a:pt x="215324" y="134239"/>
                  </a:lnTo>
                  <a:lnTo>
                    <a:pt x="215499" y="138959"/>
                  </a:lnTo>
                  <a:lnTo>
                    <a:pt x="247157" y="166675"/>
                  </a:lnTo>
                  <a:lnTo>
                    <a:pt x="255777" y="166655"/>
                  </a:lnTo>
                  <a:lnTo>
                    <a:pt x="264874" y="165064"/>
                  </a:lnTo>
                  <a:lnTo>
                    <a:pt x="274446" y="161925"/>
                  </a:lnTo>
                  <a:lnTo>
                    <a:pt x="283614" y="157541"/>
                  </a:lnTo>
                  <a:lnTo>
                    <a:pt x="290335" y="153035"/>
                  </a:lnTo>
                  <a:lnTo>
                    <a:pt x="253619" y="153035"/>
                  </a:lnTo>
                  <a:lnTo>
                    <a:pt x="239268" y="149733"/>
                  </a:lnTo>
                  <a:lnTo>
                    <a:pt x="234569" y="146050"/>
                  </a:lnTo>
                  <a:lnTo>
                    <a:pt x="232156" y="140208"/>
                  </a:lnTo>
                  <a:lnTo>
                    <a:pt x="229743" y="134239"/>
                  </a:lnTo>
                  <a:lnTo>
                    <a:pt x="230631" y="128143"/>
                  </a:lnTo>
                  <a:lnTo>
                    <a:pt x="260731" y="104775"/>
                  </a:lnTo>
                  <a:lnTo>
                    <a:pt x="268477" y="104013"/>
                  </a:lnTo>
                  <a:lnTo>
                    <a:pt x="300528" y="104013"/>
                  </a:lnTo>
                  <a:lnTo>
                    <a:pt x="296148" y="99107"/>
                  </a:lnTo>
                  <a:lnTo>
                    <a:pt x="290113" y="94978"/>
                  </a:lnTo>
                  <a:lnTo>
                    <a:pt x="282828" y="92075"/>
                  </a:lnTo>
                  <a:lnTo>
                    <a:pt x="274704" y="90572"/>
                  </a:lnTo>
                  <a:close/>
                </a:path>
                <a:path w="413385" h="333375">
                  <a:moveTo>
                    <a:pt x="300528" y="104013"/>
                  </a:moveTo>
                  <a:lnTo>
                    <a:pt x="268477" y="104013"/>
                  </a:lnTo>
                  <a:lnTo>
                    <a:pt x="282828" y="107061"/>
                  </a:lnTo>
                  <a:lnTo>
                    <a:pt x="287655" y="110871"/>
                  </a:lnTo>
                  <a:lnTo>
                    <a:pt x="290068" y="116840"/>
                  </a:lnTo>
                  <a:lnTo>
                    <a:pt x="292481" y="122682"/>
                  </a:lnTo>
                  <a:lnTo>
                    <a:pt x="291591" y="128778"/>
                  </a:lnTo>
                  <a:lnTo>
                    <a:pt x="283463" y="140970"/>
                  </a:lnTo>
                  <a:lnTo>
                    <a:pt x="277368" y="145669"/>
                  </a:lnTo>
                  <a:lnTo>
                    <a:pt x="261238" y="152146"/>
                  </a:lnTo>
                  <a:lnTo>
                    <a:pt x="253619" y="153035"/>
                  </a:lnTo>
                  <a:lnTo>
                    <a:pt x="290335" y="153035"/>
                  </a:lnTo>
                  <a:lnTo>
                    <a:pt x="306816" y="125396"/>
                  </a:lnTo>
                  <a:lnTo>
                    <a:pt x="306492" y="118215"/>
                  </a:lnTo>
                  <a:lnTo>
                    <a:pt x="304419" y="110998"/>
                  </a:lnTo>
                  <a:lnTo>
                    <a:pt x="300920" y="104451"/>
                  </a:lnTo>
                  <a:lnTo>
                    <a:pt x="300528" y="104013"/>
                  </a:lnTo>
                  <a:close/>
                </a:path>
                <a:path w="413385" h="333375">
                  <a:moveTo>
                    <a:pt x="307594" y="19685"/>
                  </a:moveTo>
                  <a:lnTo>
                    <a:pt x="292226" y="25781"/>
                  </a:lnTo>
                  <a:lnTo>
                    <a:pt x="337565" y="138303"/>
                  </a:lnTo>
                  <a:lnTo>
                    <a:pt x="352932" y="132207"/>
                  </a:lnTo>
                  <a:lnTo>
                    <a:pt x="335788" y="89662"/>
                  </a:lnTo>
                  <a:lnTo>
                    <a:pt x="359028" y="80264"/>
                  </a:lnTo>
                  <a:lnTo>
                    <a:pt x="376939" y="80264"/>
                  </a:lnTo>
                  <a:lnTo>
                    <a:pt x="375248" y="76073"/>
                  </a:lnTo>
                  <a:lnTo>
                    <a:pt x="330326" y="76073"/>
                  </a:lnTo>
                  <a:lnTo>
                    <a:pt x="307594" y="19685"/>
                  </a:lnTo>
                  <a:close/>
                </a:path>
                <a:path w="413385" h="333375">
                  <a:moveTo>
                    <a:pt x="376939" y="80264"/>
                  </a:moveTo>
                  <a:lnTo>
                    <a:pt x="359028" y="80264"/>
                  </a:lnTo>
                  <a:lnTo>
                    <a:pt x="378587" y="128524"/>
                  </a:lnTo>
                  <a:lnTo>
                    <a:pt x="393953" y="122428"/>
                  </a:lnTo>
                  <a:lnTo>
                    <a:pt x="376939" y="80264"/>
                  </a:lnTo>
                  <a:close/>
                </a:path>
                <a:path w="413385" h="333375">
                  <a:moveTo>
                    <a:pt x="236219" y="45720"/>
                  </a:moveTo>
                  <a:lnTo>
                    <a:pt x="220852" y="51816"/>
                  </a:lnTo>
                  <a:lnTo>
                    <a:pt x="230631" y="76073"/>
                  </a:lnTo>
                  <a:lnTo>
                    <a:pt x="186816" y="93726"/>
                  </a:lnTo>
                  <a:lnTo>
                    <a:pt x="192277" y="107315"/>
                  </a:lnTo>
                  <a:lnTo>
                    <a:pt x="285136" y="69850"/>
                  </a:lnTo>
                  <a:lnTo>
                    <a:pt x="245999" y="69850"/>
                  </a:lnTo>
                  <a:lnTo>
                    <a:pt x="236219" y="45720"/>
                  </a:lnTo>
                  <a:close/>
                </a:path>
                <a:path w="413385" h="333375">
                  <a:moveTo>
                    <a:pt x="344550" y="0"/>
                  </a:moveTo>
                  <a:lnTo>
                    <a:pt x="329183" y="6223"/>
                  </a:lnTo>
                  <a:lnTo>
                    <a:pt x="353568" y="66675"/>
                  </a:lnTo>
                  <a:lnTo>
                    <a:pt x="330326" y="76073"/>
                  </a:lnTo>
                  <a:lnTo>
                    <a:pt x="375248" y="76073"/>
                  </a:lnTo>
                  <a:lnTo>
                    <a:pt x="344550" y="0"/>
                  </a:lnTo>
                  <a:close/>
                </a:path>
                <a:path w="413385" h="333375">
                  <a:moveTo>
                    <a:pt x="289432" y="52324"/>
                  </a:moveTo>
                  <a:lnTo>
                    <a:pt x="245999" y="69850"/>
                  </a:lnTo>
                  <a:lnTo>
                    <a:pt x="285136" y="69850"/>
                  </a:lnTo>
                  <a:lnTo>
                    <a:pt x="294894" y="65913"/>
                  </a:lnTo>
                  <a:lnTo>
                    <a:pt x="289432" y="523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69665" y="1913381"/>
              <a:ext cx="2097405" cy="1299210"/>
            </a:xfrm>
            <a:custGeom>
              <a:avLst/>
              <a:gdLst/>
              <a:ahLst/>
              <a:cxnLst/>
              <a:rect l="l" t="t" r="r" b="b"/>
              <a:pathLst>
                <a:path w="2097404" h="1299210">
                  <a:moveTo>
                    <a:pt x="1971891" y="977772"/>
                  </a:moveTo>
                  <a:lnTo>
                    <a:pt x="782320" y="977772"/>
                  </a:lnTo>
                  <a:lnTo>
                    <a:pt x="1877695" y="1298955"/>
                  </a:lnTo>
                  <a:lnTo>
                    <a:pt x="1971891" y="977772"/>
                  </a:lnTo>
                  <a:close/>
                </a:path>
                <a:path w="2097404" h="1299210">
                  <a:moveTo>
                    <a:pt x="219456" y="0"/>
                  </a:moveTo>
                  <a:lnTo>
                    <a:pt x="0" y="748283"/>
                  </a:lnTo>
                  <a:lnTo>
                    <a:pt x="312927" y="840104"/>
                  </a:lnTo>
                  <a:lnTo>
                    <a:pt x="520192" y="1002538"/>
                  </a:lnTo>
                  <a:lnTo>
                    <a:pt x="782320" y="977772"/>
                  </a:lnTo>
                  <a:lnTo>
                    <a:pt x="1971891" y="977772"/>
                  </a:lnTo>
                  <a:lnTo>
                    <a:pt x="2097151" y="550671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69665" y="1913381"/>
              <a:ext cx="2097405" cy="1299210"/>
            </a:xfrm>
            <a:custGeom>
              <a:avLst/>
              <a:gdLst/>
              <a:ahLst/>
              <a:cxnLst/>
              <a:rect l="l" t="t" r="r" b="b"/>
              <a:pathLst>
                <a:path w="2097404" h="1299210">
                  <a:moveTo>
                    <a:pt x="219456" y="0"/>
                  </a:moveTo>
                  <a:lnTo>
                    <a:pt x="532384" y="91820"/>
                  </a:lnTo>
                  <a:lnTo>
                    <a:pt x="1001776" y="229488"/>
                  </a:lnTo>
                  <a:lnTo>
                    <a:pt x="2097151" y="550671"/>
                  </a:lnTo>
                  <a:lnTo>
                    <a:pt x="1969135" y="987170"/>
                  </a:lnTo>
                  <a:lnTo>
                    <a:pt x="1914271" y="1174241"/>
                  </a:lnTo>
                  <a:lnTo>
                    <a:pt x="1877695" y="1298955"/>
                  </a:lnTo>
                  <a:lnTo>
                    <a:pt x="782320" y="977772"/>
                  </a:lnTo>
                  <a:lnTo>
                    <a:pt x="520192" y="1002538"/>
                  </a:lnTo>
                  <a:lnTo>
                    <a:pt x="312927" y="840104"/>
                  </a:lnTo>
                  <a:lnTo>
                    <a:pt x="0" y="748283"/>
                  </a:lnTo>
                  <a:lnTo>
                    <a:pt x="36575" y="623569"/>
                  </a:lnTo>
                  <a:lnTo>
                    <a:pt x="91439" y="436498"/>
                  </a:lnTo>
                  <a:lnTo>
                    <a:pt x="219456" y="0"/>
                  </a:lnTo>
                  <a:close/>
                </a:path>
              </a:pathLst>
            </a:custGeom>
            <a:ln w="15875">
              <a:solidFill>
                <a:srgbClr val="A75F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7862" y="2164841"/>
              <a:ext cx="1337167" cy="72034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396601" y="5576950"/>
              <a:ext cx="1371600" cy="809625"/>
            </a:xfrm>
            <a:custGeom>
              <a:avLst/>
              <a:gdLst/>
              <a:ahLst/>
              <a:cxnLst/>
              <a:rect l="l" t="t" r="r" b="b"/>
              <a:pathLst>
                <a:path w="1371600" h="809625">
                  <a:moveTo>
                    <a:pt x="0" y="404749"/>
                  </a:moveTo>
                  <a:lnTo>
                    <a:pt x="9929" y="335718"/>
                  </a:lnTo>
                  <a:lnTo>
                    <a:pt x="38621" y="270478"/>
                  </a:lnTo>
                  <a:lnTo>
                    <a:pt x="84429" y="209998"/>
                  </a:lnTo>
                  <a:lnTo>
                    <a:pt x="113238" y="181847"/>
                  </a:lnTo>
                  <a:lnTo>
                    <a:pt x="145710" y="155250"/>
                  </a:lnTo>
                  <a:lnTo>
                    <a:pt x="181638" y="130329"/>
                  </a:lnTo>
                  <a:lnTo>
                    <a:pt x="220817" y="107205"/>
                  </a:lnTo>
                  <a:lnTo>
                    <a:pt x="263042" y="86000"/>
                  </a:lnTo>
                  <a:lnTo>
                    <a:pt x="308107" y="66835"/>
                  </a:lnTo>
                  <a:lnTo>
                    <a:pt x="355805" y="49832"/>
                  </a:lnTo>
                  <a:lnTo>
                    <a:pt x="405933" y="35111"/>
                  </a:lnTo>
                  <a:lnTo>
                    <a:pt x="458283" y="22795"/>
                  </a:lnTo>
                  <a:lnTo>
                    <a:pt x="512650" y="13004"/>
                  </a:lnTo>
                  <a:lnTo>
                    <a:pt x="568829" y="5860"/>
                  </a:lnTo>
                  <a:lnTo>
                    <a:pt x="626614" y="1485"/>
                  </a:lnTo>
                  <a:lnTo>
                    <a:pt x="685800" y="0"/>
                  </a:lnTo>
                  <a:lnTo>
                    <a:pt x="744967" y="1485"/>
                  </a:lnTo>
                  <a:lnTo>
                    <a:pt x="802738" y="5860"/>
                  </a:lnTo>
                  <a:lnTo>
                    <a:pt x="858906" y="13004"/>
                  </a:lnTo>
                  <a:lnTo>
                    <a:pt x="913266" y="22795"/>
                  </a:lnTo>
                  <a:lnTo>
                    <a:pt x="965612" y="35111"/>
                  </a:lnTo>
                  <a:lnTo>
                    <a:pt x="1015737" y="49832"/>
                  </a:lnTo>
                  <a:lnTo>
                    <a:pt x="1063436" y="66835"/>
                  </a:lnTo>
                  <a:lnTo>
                    <a:pt x="1108503" y="86000"/>
                  </a:lnTo>
                  <a:lnTo>
                    <a:pt x="1150732" y="107205"/>
                  </a:lnTo>
                  <a:lnTo>
                    <a:pt x="1189916" y="130329"/>
                  </a:lnTo>
                  <a:lnTo>
                    <a:pt x="1225850" y="155250"/>
                  </a:lnTo>
                  <a:lnTo>
                    <a:pt x="1258328" y="181847"/>
                  </a:lnTo>
                  <a:lnTo>
                    <a:pt x="1287144" y="209998"/>
                  </a:lnTo>
                  <a:lnTo>
                    <a:pt x="1312092" y="239582"/>
                  </a:lnTo>
                  <a:lnTo>
                    <a:pt x="1349559" y="302564"/>
                  </a:lnTo>
                  <a:lnTo>
                    <a:pt x="1369082" y="369820"/>
                  </a:lnTo>
                  <a:lnTo>
                    <a:pt x="1371600" y="404749"/>
                  </a:lnTo>
                  <a:lnTo>
                    <a:pt x="1369082" y="439677"/>
                  </a:lnTo>
                  <a:lnTo>
                    <a:pt x="1349559" y="506938"/>
                  </a:lnTo>
                  <a:lnTo>
                    <a:pt x="1312092" y="569926"/>
                  </a:lnTo>
                  <a:lnTo>
                    <a:pt x="1287144" y="599514"/>
                  </a:lnTo>
                  <a:lnTo>
                    <a:pt x="1258328" y="627670"/>
                  </a:lnTo>
                  <a:lnTo>
                    <a:pt x="1225850" y="654271"/>
                  </a:lnTo>
                  <a:lnTo>
                    <a:pt x="1189916" y="679197"/>
                  </a:lnTo>
                  <a:lnTo>
                    <a:pt x="1150732" y="702326"/>
                  </a:lnTo>
                  <a:lnTo>
                    <a:pt x="1108503" y="723536"/>
                  </a:lnTo>
                  <a:lnTo>
                    <a:pt x="1063436" y="742706"/>
                  </a:lnTo>
                  <a:lnTo>
                    <a:pt x="1015737" y="759714"/>
                  </a:lnTo>
                  <a:lnTo>
                    <a:pt x="965612" y="774438"/>
                  </a:lnTo>
                  <a:lnTo>
                    <a:pt x="913266" y="786759"/>
                  </a:lnTo>
                  <a:lnTo>
                    <a:pt x="858906" y="796552"/>
                  </a:lnTo>
                  <a:lnTo>
                    <a:pt x="802738" y="803698"/>
                  </a:lnTo>
                  <a:lnTo>
                    <a:pt x="744967" y="808075"/>
                  </a:lnTo>
                  <a:lnTo>
                    <a:pt x="685800" y="809561"/>
                  </a:lnTo>
                  <a:lnTo>
                    <a:pt x="626614" y="808075"/>
                  </a:lnTo>
                  <a:lnTo>
                    <a:pt x="568829" y="803698"/>
                  </a:lnTo>
                  <a:lnTo>
                    <a:pt x="512650" y="796552"/>
                  </a:lnTo>
                  <a:lnTo>
                    <a:pt x="458283" y="786759"/>
                  </a:lnTo>
                  <a:lnTo>
                    <a:pt x="405933" y="774438"/>
                  </a:lnTo>
                  <a:lnTo>
                    <a:pt x="355805" y="759714"/>
                  </a:lnTo>
                  <a:lnTo>
                    <a:pt x="308107" y="742706"/>
                  </a:lnTo>
                  <a:lnTo>
                    <a:pt x="263042" y="723536"/>
                  </a:lnTo>
                  <a:lnTo>
                    <a:pt x="220817" y="702326"/>
                  </a:lnTo>
                  <a:lnTo>
                    <a:pt x="181638" y="679197"/>
                  </a:lnTo>
                  <a:lnTo>
                    <a:pt x="145710" y="654271"/>
                  </a:lnTo>
                  <a:lnTo>
                    <a:pt x="113238" y="627670"/>
                  </a:lnTo>
                  <a:lnTo>
                    <a:pt x="84429" y="599514"/>
                  </a:lnTo>
                  <a:lnTo>
                    <a:pt x="59488" y="569926"/>
                  </a:lnTo>
                  <a:lnTo>
                    <a:pt x="22032" y="506938"/>
                  </a:lnTo>
                  <a:lnTo>
                    <a:pt x="2516" y="439677"/>
                  </a:lnTo>
                  <a:lnTo>
                    <a:pt x="0" y="404749"/>
                  </a:lnTo>
                  <a:close/>
                </a:path>
              </a:pathLst>
            </a:custGeom>
            <a:ln w="88900">
              <a:solidFill>
                <a:srgbClr val="B9E0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9097" y="2739262"/>
              <a:ext cx="5215001" cy="309092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805551" y="2852800"/>
              <a:ext cx="5042535" cy="2918460"/>
            </a:xfrm>
            <a:custGeom>
              <a:avLst/>
              <a:gdLst/>
              <a:ahLst/>
              <a:cxnLst/>
              <a:rect l="l" t="t" r="r" b="b"/>
              <a:pathLst>
                <a:path w="5042534" h="2918460">
                  <a:moveTo>
                    <a:pt x="72250" y="27072"/>
                  </a:moveTo>
                  <a:lnTo>
                    <a:pt x="59550" y="49043"/>
                  </a:lnTo>
                  <a:lnTo>
                    <a:pt x="5029708" y="2918193"/>
                  </a:lnTo>
                  <a:lnTo>
                    <a:pt x="5042408" y="2896184"/>
                  </a:lnTo>
                  <a:lnTo>
                    <a:pt x="72250" y="27072"/>
                  </a:lnTo>
                  <a:close/>
                </a:path>
                <a:path w="5042534" h="2918460">
                  <a:moveTo>
                    <a:pt x="0" y="0"/>
                  </a:moveTo>
                  <a:lnTo>
                    <a:pt x="46862" y="70993"/>
                  </a:lnTo>
                  <a:lnTo>
                    <a:pt x="59550" y="49043"/>
                  </a:lnTo>
                  <a:lnTo>
                    <a:pt x="48513" y="42672"/>
                  </a:lnTo>
                  <a:lnTo>
                    <a:pt x="61213" y="20700"/>
                  </a:lnTo>
                  <a:lnTo>
                    <a:pt x="75933" y="20700"/>
                  </a:lnTo>
                  <a:lnTo>
                    <a:pt x="84962" y="5079"/>
                  </a:lnTo>
                  <a:lnTo>
                    <a:pt x="0" y="0"/>
                  </a:lnTo>
                  <a:close/>
                </a:path>
                <a:path w="5042534" h="2918460">
                  <a:moveTo>
                    <a:pt x="61213" y="20700"/>
                  </a:moveTo>
                  <a:lnTo>
                    <a:pt x="48513" y="42672"/>
                  </a:lnTo>
                  <a:lnTo>
                    <a:pt x="59550" y="49043"/>
                  </a:lnTo>
                  <a:lnTo>
                    <a:pt x="72250" y="27072"/>
                  </a:lnTo>
                  <a:lnTo>
                    <a:pt x="61213" y="20700"/>
                  </a:lnTo>
                  <a:close/>
                </a:path>
                <a:path w="5042534" h="2918460">
                  <a:moveTo>
                    <a:pt x="75933" y="20700"/>
                  </a:moveTo>
                  <a:lnTo>
                    <a:pt x="61213" y="20700"/>
                  </a:lnTo>
                  <a:lnTo>
                    <a:pt x="72250" y="27072"/>
                  </a:lnTo>
                  <a:lnTo>
                    <a:pt x="75933" y="20700"/>
                  </a:lnTo>
                  <a:close/>
                </a:path>
              </a:pathLst>
            </a:custGeom>
            <a:solidFill>
              <a:srgbClr val="939F8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7875" y="5764896"/>
              <a:ext cx="9053576" cy="83343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119248" y="5891212"/>
              <a:ext cx="8922385" cy="665480"/>
            </a:xfrm>
            <a:custGeom>
              <a:avLst/>
              <a:gdLst/>
              <a:ahLst/>
              <a:cxnLst/>
              <a:rect l="l" t="t" r="r" b="b"/>
              <a:pathLst>
                <a:path w="8922385" h="665479">
                  <a:moveTo>
                    <a:pt x="50800" y="63500"/>
                  </a:moveTo>
                  <a:lnTo>
                    <a:pt x="25400" y="63500"/>
                  </a:lnTo>
                  <a:lnTo>
                    <a:pt x="25400" y="659523"/>
                  </a:lnTo>
                  <a:lnTo>
                    <a:pt x="31114" y="665213"/>
                  </a:lnTo>
                  <a:lnTo>
                    <a:pt x="8916416" y="665213"/>
                  </a:lnTo>
                  <a:lnTo>
                    <a:pt x="8922131" y="659523"/>
                  </a:lnTo>
                  <a:lnTo>
                    <a:pt x="8922131" y="652513"/>
                  </a:lnTo>
                  <a:lnTo>
                    <a:pt x="50800" y="652513"/>
                  </a:lnTo>
                  <a:lnTo>
                    <a:pt x="38100" y="639813"/>
                  </a:lnTo>
                  <a:lnTo>
                    <a:pt x="50800" y="639813"/>
                  </a:lnTo>
                  <a:lnTo>
                    <a:pt x="50800" y="63500"/>
                  </a:lnTo>
                  <a:close/>
                </a:path>
                <a:path w="8922385" h="665479">
                  <a:moveTo>
                    <a:pt x="50800" y="639813"/>
                  </a:moveTo>
                  <a:lnTo>
                    <a:pt x="38100" y="639813"/>
                  </a:lnTo>
                  <a:lnTo>
                    <a:pt x="50800" y="652513"/>
                  </a:lnTo>
                  <a:lnTo>
                    <a:pt x="50800" y="639813"/>
                  </a:lnTo>
                  <a:close/>
                </a:path>
                <a:path w="8922385" h="665479">
                  <a:moveTo>
                    <a:pt x="8896731" y="639813"/>
                  </a:moveTo>
                  <a:lnTo>
                    <a:pt x="50800" y="639813"/>
                  </a:lnTo>
                  <a:lnTo>
                    <a:pt x="50800" y="652513"/>
                  </a:lnTo>
                  <a:lnTo>
                    <a:pt x="8896731" y="652513"/>
                  </a:lnTo>
                  <a:lnTo>
                    <a:pt x="8896731" y="639813"/>
                  </a:lnTo>
                  <a:close/>
                </a:path>
                <a:path w="8922385" h="665479">
                  <a:moveTo>
                    <a:pt x="8922131" y="305130"/>
                  </a:moveTo>
                  <a:lnTo>
                    <a:pt x="8896731" y="305130"/>
                  </a:lnTo>
                  <a:lnTo>
                    <a:pt x="8896731" y="652513"/>
                  </a:lnTo>
                  <a:lnTo>
                    <a:pt x="8909431" y="639813"/>
                  </a:lnTo>
                  <a:lnTo>
                    <a:pt x="8922131" y="639813"/>
                  </a:lnTo>
                  <a:lnTo>
                    <a:pt x="8922131" y="305130"/>
                  </a:lnTo>
                  <a:close/>
                </a:path>
                <a:path w="8922385" h="665479">
                  <a:moveTo>
                    <a:pt x="8922131" y="639813"/>
                  </a:moveTo>
                  <a:lnTo>
                    <a:pt x="8909431" y="639813"/>
                  </a:lnTo>
                  <a:lnTo>
                    <a:pt x="8896731" y="652513"/>
                  </a:lnTo>
                  <a:lnTo>
                    <a:pt x="8922131" y="652513"/>
                  </a:lnTo>
                  <a:lnTo>
                    <a:pt x="8922131" y="639813"/>
                  </a:lnTo>
                  <a:close/>
                </a:path>
                <a:path w="8922385" h="665479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8922385" h="665479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939F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72671" y="1271467"/>
            <a:ext cx="483234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5" dirty="0">
                <a:latin typeface="맑은 고딕"/>
                <a:cs typeface="맑은 고딕"/>
              </a:rPr>
              <a:t>①</a:t>
            </a:r>
            <a:endParaRPr sz="3600" dirty="0">
              <a:latin typeface="맑은 고딕"/>
              <a:cs typeface="맑은 고딕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6B5A3AA2-3504-5B0A-2777-6C3C25C48B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97698"/>
            <a:ext cx="10058400" cy="627265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b="0" u="none" spc="-105" dirty="0">
                <a:latin typeface="Calibri Light"/>
                <a:cs typeface="Calibri Light"/>
              </a:rPr>
              <a:t>1</a:t>
            </a:r>
            <a:r>
              <a:rPr b="0" u="none" spc="-55" dirty="0">
                <a:latin typeface="Calibri Light"/>
                <a:cs typeface="Calibri Light"/>
              </a:rPr>
              <a:t>-</a:t>
            </a:r>
            <a:r>
              <a:rPr lang="en-US" altLang="ko-KR" b="0" u="none" spc="-55" dirty="0">
                <a:latin typeface="Calibri Light"/>
                <a:cs typeface="Calibri Light"/>
              </a:rPr>
              <a:t>2</a:t>
            </a:r>
            <a:r>
              <a:rPr b="0" u="none" dirty="0">
                <a:latin typeface="Calibri Light"/>
                <a:cs typeface="Calibri Light"/>
              </a:rPr>
              <a:t>.</a:t>
            </a:r>
            <a:r>
              <a:rPr b="0" u="none" spc="-45" dirty="0">
                <a:latin typeface="Calibri Light"/>
                <a:cs typeface="Calibri Light"/>
              </a:rPr>
              <a:t> </a:t>
            </a:r>
            <a:r>
              <a:rPr lang="ko-KR" altLang="en-US" u="none" spc="-75" dirty="0"/>
              <a:t>자바 개발 환경 설치하기</a:t>
            </a:r>
            <a:r>
              <a:rPr sz="2800" u="none" dirty="0"/>
              <a:t>	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7280" y="287865"/>
            <a:ext cx="10058400" cy="811931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spc="-55" dirty="0">
                <a:latin typeface="Calibri Light"/>
                <a:cs typeface="Calibri Light"/>
              </a:rPr>
              <a:t>-</a:t>
            </a: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dirty="0">
                <a:latin typeface="Calibri Light"/>
                <a:cs typeface="Calibri Light"/>
              </a:rPr>
              <a:t>.</a:t>
            </a:r>
            <a:r>
              <a:rPr sz="3600" b="0" spc="-45" dirty="0">
                <a:latin typeface="Calibri Light"/>
                <a:cs typeface="Calibri Light"/>
              </a:rPr>
              <a:t> </a:t>
            </a:r>
            <a:r>
              <a:rPr sz="3600" spc="-75" dirty="0"/>
              <a:t>프래그래밍</a:t>
            </a:r>
            <a:r>
              <a:rPr sz="3600" spc="5" dirty="0"/>
              <a:t>과</a:t>
            </a:r>
            <a:r>
              <a:rPr sz="3600" spc="-370" dirty="0"/>
              <a:t> </a:t>
            </a:r>
            <a:r>
              <a:rPr sz="3600" spc="-75" dirty="0"/>
              <a:t>자</a:t>
            </a:r>
            <a:r>
              <a:rPr sz="3600" spc="5" dirty="0"/>
              <a:t>바</a:t>
            </a:r>
            <a:r>
              <a:rPr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5532" y="1483085"/>
            <a:ext cx="7152946" cy="240386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25"/>
              </a:spcBef>
              <a:buChar char="■"/>
              <a:tabLst>
                <a:tab pos="327660" algn="l"/>
              </a:tabLst>
            </a:pP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프로그래밍이란</a:t>
            </a:r>
            <a:r>
              <a:rPr sz="2000" b="1" spc="-409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무엇일</a:t>
            </a:r>
            <a:r>
              <a:rPr sz="2000" b="1" spc="20" dirty="0">
                <a:solidFill>
                  <a:srgbClr val="006FC0"/>
                </a:solidFill>
                <a:latin typeface="맑은 고딕"/>
                <a:cs typeface="맑은 고딕"/>
              </a:rPr>
              <a:t>까</a:t>
            </a:r>
            <a:r>
              <a:rPr sz="2000" b="1" spc="10" dirty="0">
                <a:solidFill>
                  <a:srgbClr val="006FC0"/>
                </a:solidFill>
                <a:latin typeface="Calibri"/>
                <a:cs typeface="Calibri"/>
              </a:rPr>
              <a:t>?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00" dirty="0">
              <a:latin typeface="Calibri"/>
              <a:cs typeface="Calibri"/>
            </a:endParaRPr>
          </a:p>
          <a:p>
            <a:pPr marL="165100" indent="-152400">
              <a:lnSpc>
                <a:spcPct val="100000"/>
              </a:lnSpc>
              <a:buClr>
                <a:srgbClr val="E38312"/>
              </a:buClr>
              <a:buFont typeface="Wingdings"/>
              <a:buChar char=""/>
              <a:tabLst>
                <a:tab pos="165100" algn="l"/>
              </a:tabLst>
            </a:pPr>
            <a:r>
              <a:rPr lang="en-US" sz="1800" dirty="0">
                <a:latin typeface="맑은 고딕"/>
                <a:cs typeface="맑은 고딕"/>
              </a:rPr>
              <a:t> </a:t>
            </a:r>
            <a:r>
              <a:rPr sz="1800" dirty="0" err="1">
                <a:latin typeface="맑은 고딕"/>
                <a:cs typeface="맑은 고딕"/>
              </a:rPr>
              <a:t>프로그래</a:t>
            </a:r>
            <a:r>
              <a:rPr sz="1800" spc="-5" dirty="0" err="1">
                <a:latin typeface="맑은 고딕"/>
                <a:cs typeface="맑은 고딕"/>
              </a:rPr>
              <a:t>밍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컴퓨터에게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일을</a:t>
            </a:r>
            <a:r>
              <a:rPr sz="1800" spc="-26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하도록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명령어를</a:t>
            </a:r>
            <a:r>
              <a:rPr sz="1800" spc="-265" dirty="0">
                <a:latin typeface="맑은 고딕"/>
                <a:cs typeface="맑은 고딕"/>
              </a:rPr>
              <a:t> </a:t>
            </a:r>
            <a:r>
              <a:rPr sz="1800" dirty="0" err="1">
                <a:latin typeface="맑은 고딕"/>
                <a:cs typeface="맑은 고딕"/>
              </a:rPr>
              <a:t>만드는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것</a:t>
            </a:r>
          </a:p>
          <a:p>
            <a:pPr marL="165100" indent="-152400">
              <a:lnSpc>
                <a:spcPct val="100000"/>
              </a:lnSpc>
              <a:spcBef>
                <a:spcPts val="1145"/>
              </a:spcBef>
              <a:buClr>
                <a:srgbClr val="E38312"/>
              </a:buClr>
              <a:buFont typeface="Wingdings"/>
              <a:buChar char=""/>
              <a:tabLst>
                <a:tab pos="165100" algn="l"/>
              </a:tabLst>
            </a:pPr>
            <a:r>
              <a:rPr lang="en-US" sz="1800" dirty="0">
                <a:latin typeface="맑은 고딕"/>
                <a:cs typeface="맑은 고딕"/>
              </a:rPr>
              <a:t> </a:t>
            </a:r>
            <a:r>
              <a:rPr sz="1800" dirty="0" err="1">
                <a:latin typeface="맑은 고딕"/>
                <a:cs typeface="맑은 고딕"/>
              </a:rPr>
              <a:t>컴파일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프로그램</a:t>
            </a:r>
            <a:r>
              <a:rPr sz="1800" spc="-26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언어를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컴퓨터가</a:t>
            </a:r>
            <a:r>
              <a:rPr sz="1800" spc="-26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알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수</a:t>
            </a:r>
            <a:r>
              <a:rPr sz="1800" spc="-26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있는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언어로</a:t>
            </a:r>
            <a:r>
              <a:rPr sz="1800" spc="-26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바꿔주는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일</a:t>
            </a:r>
          </a:p>
          <a:p>
            <a:pPr marL="165100" indent="-152400">
              <a:lnSpc>
                <a:spcPct val="100000"/>
              </a:lnSpc>
              <a:spcBef>
                <a:spcPts val="1220"/>
              </a:spcBef>
              <a:buClr>
                <a:srgbClr val="E38312"/>
              </a:buClr>
              <a:buFont typeface="Wingdings"/>
              <a:buChar char=""/>
              <a:tabLst>
                <a:tab pos="165100" algn="l"/>
              </a:tabLst>
            </a:pPr>
            <a:r>
              <a:rPr lang="en-US" sz="1800" dirty="0">
                <a:latin typeface="맑은 고딕"/>
                <a:cs typeface="맑은 고딕"/>
              </a:rPr>
              <a:t> </a:t>
            </a:r>
            <a:r>
              <a:rPr sz="1800" dirty="0" err="1">
                <a:latin typeface="맑은 고딕"/>
                <a:cs typeface="맑은 고딕"/>
              </a:rPr>
              <a:t>컴파일러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기계어</a:t>
            </a:r>
            <a:r>
              <a:rPr sz="1800" dirty="0">
                <a:latin typeface="맑은 고딕"/>
                <a:cs typeface="맑은 고딕"/>
              </a:rPr>
              <a:t>로</a:t>
            </a:r>
            <a:r>
              <a:rPr sz="1800" spc="-260" dirty="0">
                <a:latin typeface="맑은 고딕"/>
                <a:cs typeface="맑은 고딕"/>
              </a:rPr>
              <a:t> </a:t>
            </a:r>
            <a:r>
              <a:rPr sz="1800" dirty="0" err="1">
                <a:latin typeface="맑은 고딕"/>
                <a:cs typeface="맑은 고딕"/>
              </a:rPr>
              <a:t>번역해주는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spc="-5" dirty="0" err="1">
                <a:latin typeface="맑은 고딕"/>
                <a:cs typeface="맑은 고딕"/>
              </a:rPr>
              <a:t>프로그램</a:t>
            </a:r>
            <a:endParaRPr lang="en-US" dirty="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  <a:buClr>
                <a:srgbClr val="E38312"/>
              </a:buClr>
              <a:tabLst>
                <a:tab pos="165100" algn="l"/>
              </a:tabLst>
            </a:pPr>
            <a:r>
              <a:rPr lang="en-US" spc="-5" dirty="0">
                <a:latin typeface="맑은 고딕"/>
                <a:cs typeface="맑은 고딕"/>
              </a:rPr>
              <a:t>                </a:t>
            </a:r>
            <a:r>
              <a:rPr sz="1800" spc="-5" dirty="0" err="1">
                <a:latin typeface="맑은 고딕"/>
                <a:cs typeface="맑은 고딕"/>
              </a:rPr>
              <a:t>자바</a:t>
            </a:r>
            <a:r>
              <a:rPr sz="1800" dirty="0" err="1">
                <a:latin typeface="맑은 고딕"/>
                <a:cs typeface="맑은 고딕"/>
              </a:rPr>
              <a:t>를</a:t>
            </a:r>
            <a:r>
              <a:rPr sz="1800" spc="-26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설치하면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자</a:t>
            </a:r>
            <a:r>
              <a:rPr sz="1800" dirty="0">
                <a:latin typeface="맑은 고딕"/>
                <a:cs typeface="맑은 고딕"/>
              </a:rPr>
              <a:t>바</a:t>
            </a:r>
            <a:r>
              <a:rPr sz="1800" spc="-26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컴파일러도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설치됨</a:t>
            </a:r>
            <a:endParaRPr sz="1800" dirty="0">
              <a:latin typeface="맑은 고딕"/>
              <a:cs typeface="맑은 고딕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263997"/>
              </p:ext>
            </p:extLst>
          </p:nvPr>
        </p:nvGraphicFramePr>
        <p:xfrm>
          <a:off x="1086078" y="4385569"/>
          <a:ext cx="9946005" cy="16512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46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600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컴퓨터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가</a:t>
                      </a:r>
                      <a:r>
                        <a:rPr sz="1600" b="1" spc="-270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이해할</a:t>
                      </a:r>
                      <a:r>
                        <a:rPr sz="1600" b="1" spc="-270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수</a:t>
                      </a:r>
                      <a:r>
                        <a:rPr sz="1600" b="1" spc="-195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있는</a:t>
                      </a:r>
                      <a:r>
                        <a:rPr sz="1600" b="1" spc="-275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언어란</a:t>
                      </a:r>
                      <a:r>
                        <a:rPr sz="1600" b="1" spc="-270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무엇일까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요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?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1430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383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240">
                <a:tc>
                  <a:txBody>
                    <a:bodyPr/>
                    <a:lstStyle/>
                    <a:p>
                      <a:pPr marL="92075" marR="188595" algn="just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500" spc="-5" dirty="0">
                          <a:latin typeface="맑은 고딕"/>
                          <a:cs typeface="맑은 고딕"/>
                        </a:rPr>
                        <a:t>컴퓨터가</a:t>
                      </a:r>
                      <a:r>
                        <a:rPr sz="1500" spc="-2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spc="-5" dirty="0">
                          <a:latin typeface="맑은 고딕"/>
                          <a:cs typeface="맑은 고딕"/>
                        </a:rPr>
                        <a:t>이해할</a:t>
                      </a:r>
                      <a:r>
                        <a:rPr sz="1500" spc="-15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수</a:t>
                      </a:r>
                      <a:r>
                        <a:rPr sz="1500" spc="-229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있는</a:t>
                      </a:r>
                      <a:r>
                        <a:rPr sz="1500" spc="-15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spc="-5" dirty="0">
                          <a:latin typeface="맑은 고딕"/>
                          <a:cs typeface="맑은 고딕"/>
                        </a:rPr>
                        <a:t>언어는</a:t>
                      </a:r>
                      <a:r>
                        <a:rPr sz="1500" spc="-2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기계어입니다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5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기계어는</a:t>
                      </a:r>
                      <a:r>
                        <a:rPr sz="1500" spc="-2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500" spc="-5" dirty="0">
                          <a:latin typeface="맑은 고딕"/>
                          <a:cs typeface="맑은 고딕"/>
                        </a:rPr>
                        <a:t>진수</a:t>
                      </a:r>
                      <a:r>
                        <a:rPr sz="1500" spc="-16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500" spc="-5" dirty="0">
                          <a:latin typeface="맑은 고딕"/>
                          <a:cs typeface="맑은 고딕"/>
                        </a:rPr>
                        <a:t>과</a:t>
                      </a:r>
                      <a:r>
                        <a:rPr sz="1500" spc="-15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500" spc="-5" dirty="0">
                          <a:latin typeface="맑은 고딕"/>
                          <a:cs typeface="맑은 고딕"/>
                        </a:rPr>
                        <a:t>로만</a:t>
                      </a:r>
                      <a:r>
                        <a:rPr sz="1500" spc="-229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이루어져</a:t>
                      </a:r>
                      <a:r>
                        <a:rPr sz="1500" spc="-16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있습니다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5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컴퓨터는</a:t>
                      </a:r>
                      <a:r>
                        <a:rPr sz="1500" spc="-16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500" spc="-5" dirty="0">
                          <a:latin typeface="맑은 고딕"/>
                          <a:cs typeface="맑은 고딕"/>
                        </a:rPr>
                        <a:t>과</a:t>
                      </a:r>
                      <a:r>
                        <a:rPr sz="1500" spc="-15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500" spc="-10" dirty="0">
                          <a:latin typeface="맑은 고딕"/>
                          <a:cs typeface="맑은 고딕"/>
                        </a:rPr>
                        <a:t>의</a:t>
                      </a:r>
                      <a:r>
                        <a:rPr sz="1500" spc="-229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spc="-5" dirty="0">
                          <a:latin typeface="맑은 고딕"/>
                          <a:cs typeface="맑은 고딕"/>
                        </a:rPr>
                        <a:t>조합 </a:t>
                      </a:r>
                      <a:r>
                        <a:rPr sz="1500" spc="-5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만</a:t>
                      </a:r>
                      <a:r>
                        <a:rPr sz="1500" spc="-229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이해할</a:t>
                      </a:r>
                      <a:r>
                        <a:rPr sz="1500" spc="-15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수</a:t>
                      </a:r>
                      <a:r>
                        <a:rPr sz="1500" spc="-229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있기</a:t>
                      </a:r>
                      <a:r>
                        <a:rPr sz="1500" spc="-15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때문입니다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5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맑은 고딕"/>
                          <a:cs typeface="맑은 고딕"/>
                        </a:rPr>
                        <a:t>프로그래밍</a:t>
                      </a:r>
                      <a:r>
                        <a:rPr sz="1500" spc="-14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언어는</a:t>
                      </a:r>
                      <a:r>
                        <a:rPr sz="1500" spc="-229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spc="-5" dirty="0">
                          <a:latin typeface="맑은 고딕"/>
                          <a:cs typeface="맑은 고딕"/>
                        </a:rPr>
                        <a:t>사람이</a:t>
                      </a:r>
                      <a:r>
                        <a:rPr sz="1500" spc="-15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이해하기</a:t>
                      </a:r>
                      <a:r>
                        <a:rPr sz="1500" spc="-2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쉬울수록</a:t>
                      </a:r>
                      <a:r>
                        <a:rPr sz="1500" spc="-16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고급</a:t>
                      </a:r>
                      <a:r>
                        <a:rPr sz="1500" spc="-229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언어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5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컴퓨터가</a:t>
                      </a:r>
                      <a:r>
                        <a:rPr sz="1500" spc="-2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이해하기</a:t>
                      </a:r>
                      <a:r>
                        <a:rPr sz="1500" spc="-16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쉬울수록 </a:t>
                      </a:r>
                      <a:r>
                        <a:rPr sz="1500" spc="-5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저급</a:t>
                      </a:r>
                      <a:r>
                        <a:rPr sz="1500" spc="-229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spc="-5" dirty="0">
                          <a:latin typeface="맑은 고딕"/>
                          <a:cs typeface="맑은 고딕"/>
                        </a:rPr>
                        <a:t>언어입니다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5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우리가</a:t>
                      </a:r>
                      <a:r>
                        <a:rPr sz="1500" spc="-2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배울</a:t>
                      </a:r>
                      <a:r>
                        <a:rPr sz="1500" spc="-15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spc="-5" dirty="0">
                          <a:latin typeface="맑은 고딕"/>
                          <a:cs typeface="맑은 고딕"/>
                        </a:rPr>
                        <a:t>자바는</a:t>
                      </a:r>
                      <a:r>
                        <a:rPr sz="1500" spc="-229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고급</a:t>
                      </a:r>
                      <a:r>
                        <a:rPr sz="1500" spc="-16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언어이며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5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대표적인</a:t>
                      </a:r>
                      <a:r>
                        <a:rPr sz="1500" spc="-16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저급</a:t>
                      </a:r>
                      <a:r>
                        <a:rPr sz="1500" spc="-229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언어에는</a:t>
                      </a:r>
                      <a:r>
                        <a:rPr sz="1500" spc="-16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dirty="0">
                          <a:latin typeface="맑은 고딕"/>
                          <a:cs typeface="맑은 고딕"/>
                        </a:rPr>
                        <a:t>어셈블리어가</a:t>
                      </a:r>
                      <a:r>
                        <a:rPr sz="1500" spc="-2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500" spc="-5" dirty="0">
                          <a:latin typeface="맑은 고딕"/>
                          <a:cs typeface="맑은 고딕"/>
                        </a:rPr>
                        <a:t>있습니다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.</a:t>
                      </a:r>
                      <a:endParaRPr sz="1500" dirty="0">
                        <a:latin typeface="Calibri"/>
                        <a:cs typeface="Calibri"/>
                      </a:endParaRPr>
                    </a:p>
                  </a:txBody>
                  <a:tcPr marL="0" marR="0" marT="14033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5D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925493" y="497698"/>
            <a:ext cx="4973838" cy="5826902"/>
            <a:chOff x="6200775" y="390525"/>
            <a:chExt cx="5443601" cy="59340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0775" y="390525"/>
              <a:ext cx="5438775" cy="59340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063226" y="3833876"/>
              <a:ext cx="1581150" cy="809625"/>
            </a:xfrm>
            <a:custGeom>
              <a:avLst/>
              <a:gdLst/>
              <a:ahLst/>
              <a:cxnLst/>
              <a:rect l="l" t="t" r="r" b="b"/>
              <a:pathLst>
                <a:path w="1581150" h="809625">
                  <a:moveTo>
                    <a:pt x="0" y="404749"/>
                  </a:moveTo>
                  <a:lnTo>
                    <a:pt x="9396" y="342156"/>
                  </a:lnTo>
                  <a:lnTo>
                    <a:pt x="36650" y="282586"/>
                  </a:lnTo>
                  <a:lnTo>
                    <a:pt x="80354" y="226757"/>
                  </a:lnTo>
                  <a:lnTo>
                    <a:pt x="107935" y="200471"/>
                  </a:lnTo>
                  <a:lnTo>
                    <a:pt x="139102" y="175391"/>
                  </a:lnTo>
                  <a:lnTo>
                    <a:pt x="173679" y="151606"/>
                  </a:lnTo>
                  <a:lnTo>
                    <a:pt x="211489" y="129206"/>
                  </a:lnTo>
                  <a:lnTo>
                    <a:pt x="252358" y="108282"/>
                  </a:lnTo>
                  <a:lnTo>
                    <a:pt x="296109" y="88924"/>
                  </a:lnTo>
                  <a:lnTo>
                    <a:pt x="342566" y="71221"/>
                  </a:lnTo>
                  <a:lnTo>
                    <a:pt x="391555" y="55263"/>
                  </a:lnTo>
                  <a:lnTo>
                    <a:pt x="442898" y="41142"/>
                  </a:lnTo>
                  <a:lnTo>
                    <a:pt x="496421" y="28945"/>
                  </a:lnTo>
                  <a:lnTo>
                    <a:pt x="551947" y="18765"/>
                  </a:lnTo>
                  <a:lnTo>
                    <a:pt x="609302" y="10690"/>
                  </a:lnTo>
                  <a:lnTo>
                    <a:pt x="668308" y="4811"/>
                  </a:lnTo>
                  <a:lnTo>
                    <a:pt x="728791" y="1217"/>
                  </a:lnTo>
                  <a:lnTo>
                    <a:pt x="790575" y="0"/>
                  </a:lnTo>
                  <a:lnTo>
                    <a:pt x="852341" y="1217"/>
                  </a:lnTo>
                  <a:lnTo>
                    <a:pt x="912811" y="4811"/>
                  </a:lnTo>
                  <a:lnTo>
                    <a:pt x="971807" y="10690"/>
                  </a:lnTo>
                  <a:lnTo>
                    <a:pt x="1029154" y="18765"/>
                  </a:lnTo>
                  <a:lnTo>
                    <a:pt x="1084675" y="28945"/>
                  </a:lnTo>
                  <a:lnTo>
                    <a:pt x="1138195" y="41142"/>
                  </a:lnTo>
                  <a:lnTo>
                    <a:pt x="1189538" y="55263"/>
                  </a:lnTo>
                  <a:lnTo>
                    <a:pt x="1238527" y="71221"/>
                  </a:lnTo>
                  <a:lnTo>
                    <a:pt x="1284987" y="88924"/>
                  </a:lnTo>
                  <a:lnTo>
                    <a:pt x="1328741" y="108282"/>
                  </a:lnTo>
                  <a:lnTo>
                    <a:pt x="1369614" y="129206"/>
                  </a:lnTo>
                  <a:lnTo>
                    <a:pt x="1407430" y="151606"/>
                  </a:lnTo>
                  <a:lnTo>
                    <a:pt x="1442012" y="175391"/>
                  </a:lnTo>
                  <a:lnTo>
                    <a:pt x="1473185" y="200471"/>
                  </a:lnTo>
                  <a:lnTo>
                    <a:pt x="1500773" y="226757"/>
                  </a:lnTo>
                  <a:lnTo>
                    <a:pt x="1544488" y="282586"/>
                  </a:lnTo>
                  <a:lnTo>
                    <a:pt x="1571749" y="342156"/>
                  </a:lnTo>
                  <a:lnTo>
                    <a:pt x="1581150" y="404749"/>
                  </a:lnTo>
                  <a:lnTo>
                    <a:pt x="1578770" y="436378"/>
                  </a:lnTo>
                  <a:lnTo>
                    <a:pt x="1560263" y="497556"/>
                  </a:lnTo>
                  <a:lnTo>
                    <a:pt x="1524599" y="555356"/>
                  </a:lnTo>
                  <a:lnTo>
                    <a:pt x="1473185" y="609059"/>
                  </a:lnTo>
                  <a:lnTo>
                    <a:pt x="1442012" y="634147"/>
                  </a:lnTo>
                  <a:lnTo>
                    <a:pt x="1407430" y="657941"/>
                  </a:lnTo>
                  <a:lnTo>
                    <a:pt x="1369614" y="680350"/>
                  </a:lnTo>
                  <a:lnTo>
                    <a:pt x="1328741" y="701283"/>
                  </a:lnTo>
                  <a:lnTo>
                    <a:pt x="1284987" y="720650"/>
                  </a:lnTo>
                  <a:lnTo>
                    <a:pt x="1238527" y="738362"/>
                  </a:lnTo>
                  <a:lnTo>
                    <a:pt x="1189538" y="754328"/>
                  </a:lnTo>
                  <a:lnTo>
                    <a:pt x="1138195" y="768457"/>
                  </a:lnTo>
                  <a:lnTo>
                    <a:pt x="1084675" y="780660"/>
                  </a:lnTo>
                  <a:lnTo>
                    <a:pt x="1029154" y="790847"/>
                  </a:lnTo>
                  <a:lnTo>
                    <a:pt x="971807" y="798927"/>
                  </a:lnTo>
                  <a:lnTo>
                    <a:pt x="912811" y="804810"/>
                  </a:lnTo>
                  <a:lnTo>
                    <a:pt x="852341" y="808406"/>
                  </a:lnTo>
                  <a:lnTo>
                    <a:pt x="790575" y="809625"/>
                  </a:lnTo>
                  <a:lnTo>
                    <a:pt x="728791" y="808406"/>
                  </a:lnTo>
                  <a:lnTo>
                    <a:pt x="668308" y="804810"/>
                  </a:lnTo>
                  <a:lnTo>
                    <a:pt x="609302" y="798927"/>
                  </a:lnTo>
                  <a:lnTo>
                    <a:pt x="551947" y="790847"/>
                  </a:lnTo>
                  <a:lnTo>
                    <a:pt x="496421" y="780660"/>
                  </a:lnTo>
                  <a:lnTo>
                    <a:pt x="442898" y="768457"/>
                  </a:lnTo>
                  <a:lnTo>
                    <a:pt x="391555" y="754328"/>
                  </a:lnTo>
                  <a:lnTo>
                    <a:pt x="342566" y="738362"/>
                  </a:lnTo>
                  <a:lnTo>
                    <a:pt x="296109" y="720650"/>
                  </a:lnTo>
                  <a:lnTo>
                    <a:pt x="252358" y="701283"/>
                  </a:lnTo>
                  <a:lnTo>
                    <a:pt x="211489" y="680350"/>
                  </a:lnTo>
                  <a:lnTo>
                    <a:pt x="173679" y="657941"/>
                  </a:lnTo>
                  <a:lnTo>
                    <a:pt x="139102" y="634147"/>
                  </a:lnTo>
                  <a:lnTo>
                    <a:pt x="107935" y="609059"/>
                  </a:lnTo>
                  <a:lnTo>
                    <a:pt x="80354" y="582765"/>
                  </a:lnTo>
                  <a:lnTo>
                    <a:pt x="36650" y="526923"/>
                  </a:lnTo>
                  <a:lnTo>
                    <a:pt x="9396" y="467344"/>
                  </a:lnTo>
                  <a:lnTo>
                    <a:pt x="0" y="404749"/>
                  </a:lnTo>
                  <a:close/>
                </a:path>
              </a:pathLst>
            </a:custGeom>
            <a:ln w="88900">
              <a:solidFill>
                <a:srgbClr val="B9E0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282939" y="1256711"/>
            <a:ext cx="483234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5" dirty="0">
                <a:latin typeface="맑은 고딕"/>
                <a:cs typeface="맑은 고딕"/>
              </a:rPr>
              <a:t>②</a:t>
            </a:r>
            <a:endParaRPr sz="3600" dirty="0">
              <a:latin typeface="맑은 고딕"/>
              <a:cs typeface="맑은 고딕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B2E7A609-086E-0792-3D5B-4D156AB6169D}"/>
              </a:ext>
            </a:extLst>
          </p:cNvPr>
          <p:cNvSpPr txBox="1">
            <a:spLocks/>
          </p:cNvSpPr>
          <p:nvPr/>
        </p:nvSpPr>
        <p:spPr>
          <a:xfrm>
            <a:off x="1097280" y="497698"/>
            <a:ext cx="10058400" cy="627265"/>
          </a:xfrm>
          <a:prstGeom prst="rect">
            <a:avLst/>
          </a:prstGeom>
        </p:spPr>
        <p:txBody>
          <a:bodyPr vert="horz" wrap="square" lIns="0" tIns="72559" rIns="0" bIns="0" rtlCol="0" anchor="b">
            <a:sp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200" b="0" i="0" u="sng" kern="1200" spc="-50" baseline="0">
                <a:solidFill>
                  <a:srgbClr val="404040"/>
                </a:solidFill>
                <a:latin typeface="맑은 고딕"/>
                <a:ea typeface="+mj-ea"/>
                <a:cs typeface="맑은 고딕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lang="en-US" altLang="ko-KR" sz="3600" u="none" spc="-105" dirty="0">
                <a:latin typeface="Calibri Light"/>
                <a:cs typeface="Calibri Light"/>
              </a:rPr>
              <a:t>1</a:t>
            </a:r>
            <a:r>
              <a:rPr lang="en-US" altLang="ko-KR" sz="3600" u="none" spc="-55" dirty="0">
                <a:latin typeface="Calibri Light"/>
                <a:cs typeface="Calibri Light"/>
              </a:rPr>
              <a:t>-2</a:t>
            </a:r>
            <a:r>
              <a:rPr lang="en-US" altLang="ko-KR" sz="3600" u="none" dirty="0">
                <a:latin typeface="Calibri Light"/>
                <a:cs typeface="Calibri Light"/>
              </a:rPr>
              <a:t>.</a:t>
            </a:r>
            <a:r>
              <a:rPr lang="ko-KR" altLang="en-US" sz="3600" u="none" spc="-45" dirty="0">
                <a:latin typeface="Calibri Light"/>
                <a:cs typeface="Calibri Light"/>
              </a:rPr>
              <a:t> </a:t>
            </a:r>
            <a:r>
              <a:rPr lang="ko-KR" altLang="en-US" sz="3600" u="none" spc="-75" dirty="0"/>
              <a:t>자바 개발 환경 설치하기</a:t>
            </a:r>
            <a:r>
              <a:rPr lang="ko-KR" altLang="en-US" u="none" dirty="0"/>
              <a:t>	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17F84ED-A25D-2519-5F77-35C87D37B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464" y="3604335"/>
            <a:ext cx="3585369" cy="16388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2D8592-878E-4A63-620C-DF08DD976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35" y="1298621"/>
            <a:ext cx="2712509" cy="502597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B428B-0C09-FCB9-9A6F-37DC8252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744" y="450507"/>
            <a:ext cx="7026442" cy="128395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변수와 자료형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4CF0F2-07E4-6A44-2588-5A40A7D1B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62913"/>
            <a:ext cx="9144000" cy="2370221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ko-KR" dirty="0"/>
              <a:t>2-1. </a:t>
            </a:r>
            <a:r>
              <a:rPr lang="ko-KR" altLang="en-US" dirty="0"/>
              <a:t>컴퓨터는 데이터를 어떻게 표현할까</a:t>
            </a:r>
            <a:r>
              <a:rPr lang="en-US" altLang="ko-KR" dirty="0"/>
              <a:t>?</a:t>
            </a:r>
          </a:p>
          <a:p>
            <a:pPr algn="l"/>
            <a:r>
              <a:rPr lang="en-US" altLang="ko-KR" dirty="0"/>
              <a:t>2-2. </a:t>
            </a:r>
            <a:r>
              <a:rPr lang="ko-KR" altLang="en-US" dirty="0"/>
              <a:t>변수란 무엇일까</a:t>
            </a:r>
            <a:r>
              <a:rPr lang="en-US" altLang="ko-KR" dirty="0"/>
              <a:t>?</a:t>
            </a:r>
          </a:p>
          <a:p>
            <a:pPr algn="l"/>
            <a:r>
              <a:rPr lang="en-US" altLang="ko-KR" dirty="0"/>
              <a:t>2-3. </a:t>
            </a:r>
            <a:r>
              <a:rPr lang="ko-KR" altLang="en-US" dirty="0"/>
              <a:t>변수가 저장되는 공간의 특성</a:t>
            </a:r>
            <a:r>
              <a:rPr lang="en-US" altLang="ko-KR" dirty="0"/>
              <a:t>, </a:t>
            </a:r>
            <a:r>
              <a:rPr lang="ko-KR" altLang="en-US" dirty="0"/>
              <a:t>자료형</a:t>
            </a:r>
            <a:endParaRPr lang="en-US" altLang="ko-KR" dirty="0"/>
          </a:p>
          <a:p>
            <a:pPr algn="l"/>
            <a:r>
              <a:rPr lang="en-US" altLang="ko-KR" dirty="0"/>
              <a:t>2-4. </a:t>
            </a:r>
            <a:r>
              <a:rPr lang="ko-KR" altLang="en-US" dirty="0"/>
              <a:t>상수와 </a:t>
            </a:r>
            <a:r>
              <a:rPr lang="ko-KR" altLang="en-US" dirty="0" err="1"/>
              <a:t>리터럴</a:t>
            </a:r>
            <a:endParaRPr lang="en-US" altLang="ko-KR" dirty="0"/>
          </a:p>
          <a:p>
            <a:pPr algn="l"/>
            <a:r>
              <a:rPr lang="en-US" altLang="ko-KR" dirty="0"/>
              <a:t>2-5. </a:t>
            </a:r>
            <a:r>
              <a:rPr lang="ko-KR" altLang="en-US" dirty="0"/>
              <a:t>형 변환</a:t>
            </a:r>
            <a:endParaRPr lang="en-US" altLang="ko-KR" dirty="0"/>
          </a:p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972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</a:t>
            </a:r>
            <a:r>
              <a:rPr lang="en-US" altLang="ko-KR" sz="3600" spc="-105" dirty="0">
                <a:latin typeface="Calibri Light"/>
                <a:cs typeface="Calibri Light"/>
              </a:rPr>
              <a:t>1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컴퓨터는 데이터를 어떻게 표현할까</a:t>
            </a:r>
            <a:r>
              <a:rPr lang="en-US" altLang="ko-KR" sz="3600" spc="-75" dirty="0"/>
              <a:t>?</a:t>
            </a:r>
            <a:r>
              <a:rPr sz="3200" b="0" dirty="0">
                <a:latin typeface="Calibri Light"/>
                <a:cs typeface="Calibri Light"/>
              </a:rPr>
              <a:t>	</a:t>
            </a:r>
            <a:endParaRPr sz="32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5532" y="1973159"/>
            <a:ext cx="351409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30"/>
              </a:spcBef>
              <a:buChar char="■"/>
              <a:tabLst>
                <a:tab pos="327660" algn="l"/>
              </a:tabLst>
            </a:pP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컴퓨터에</a:t>
            </a:r>
            <a:r>
              <a:rPr sz="2000" b="1" spc="30" dirty="0">
                <a:solidFill>
                  <a:srgbClr val="006FC0"/>
                </a:solidFill>
                <a:latin typeface="맑은 고딕"/>
                <a:cs typeface="맑은 고딕"/>
              </a:rPr>
              <a:t>서</a:t>
            </a:r>
            <a:r>
              <a:rPr sz="2000" b="1" spc="-409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데이</a:t>
            </a:r>
            <a:r>
              <a:rPr sz="2000" b="1" spc="30" dirty="0">
                <a:solidFill>
                  <a:srgbClr val="006FC0"/>
                </a:solidFill>
                <a:latin typeface="맑은 고딕"/>
                <a:cs typeface="맑은 고딕"/>
              </a:rPr>
              <a:t>터</a:t>
            </a:r>
            <a:r>
              <a:rPr sz="2000" b="1" spc="-330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표현하기</a:t>
            </a:r>
            <a:endParaRPr sz="2000" dirty="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097280" y="2745810"/>
            <a:ext cx="10058400" cy="25955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컴퓨터</a:t>
            </a:r>
            <a:r>
              <a:rPr dirty="0"/>
              <a:t>는</a:t>
            </a:r>
            <a:r>
              <a:rPr spc="-260" dirty="0"/>
              <a:t> </a:t>
            </a:r>
            <a:r>
              <a:rPr spc="-15" dirty="0">
                <a:latin typeface="Calibri"/>
                <a:cs typeface="Calibri"/>
              </a:rPr>
              <a:t>0</a:t>
            </a:r>
            <a:r>
              <a:rPr dirty="0"/>
              <a:t>과</a:t>
            </a:r>
            <a:r>
              <a:rPr spc="-185" dirty="0"/>
              <a:t> </a:t>
            </a:r>
            <a:r>
              <a:rPr spc="-15" dirty="0">
                <a:latin typeface="Calibri"/>
                <a:cs typeface="Calibri"/>
              </a:rPr>
              <a:t>1</a:t>
            </a:r>
            <a:r>
              <a:rPr dirty="0"/>
              <a:t>로만</a:t>
            </a:r>
            <a:r>
              <a:rPr spc="-185" dirty="0"/>
              <a:t> </a:t>
            </a:r>
            <a:r>
              <a:rPr spc="-5" dirty="0" err="1"/>
              <a:t>데이터</a:t>
            </a:r>
            <a:r>
              <a:rPr dirty="0" err="1"/>
              <a:t>를</a:t>
            </a:r>
            <a:r>
              <a:rPr spc="-260" dirty="0"/>
              <a:t> </a:t>
            </a:r>
            <a:r>
              <a:rPr dirty="0" err="1"/>
              <a:t>저장함</a:t>
            </a:r>
            <a:endParaRPr dirty="0"/>
          </a:p>
          <a:p>
            <a:pPr marL="98425">
              <a:lnSpc>
                <a:spcPct val="100000"/>
              </a:lnSpc>
              <a:spcBef>
                <a:spcPts val="20"/>
              </a:spcBef>
            </a:pPr>
            <a:endParaRPr sz="1200" dirty="0"/>
          </a:p>
          <a:p>
            <a:pPr marL="111125">
              <a:lnSpc>
                <a:spcPct val="100000"/>
              </a:lnSpc>
            </a:pPr>
            <a:r>
              <a:rPr spc="5" dirty="0">
                <a:latin typeface="Calibri"/>
                <a:cs typeface="Calibri"/>
              </a:rPr>
              <a:t>bit(</a:t>
            </a:r>
            <a:r>
              <a:rPr spc="5" dirty="0"/>
              <a:t>비트</a:t>
            </a:r>
            <a:r>
              <a:rPr spc="5" dirty="0">
                <a:latin typeface="Calibri"/>
                <a:cs typeface="Calibri"/>
              </a:rPr>
              <a:t>)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: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 err="1"/>
              <a:t>컴퓨터가</a:t>
            </a:r>
            <a:r>
              <a:rPr spc="-260" dirty="0"/>
              <a:t> </a:t>
            </a:r>
            <a:r>
              <a:rPr spc="-5" dirty="0" err="1"/>
              <a:t>표현하는</a:t>
            </a:r>
            <a:r>
              <a:rPr lang="ko-KR" altLang="en-US" spc="-185" dirty="0"/>
              <a:t> </a:t>
            </a:r>
            <a:r>
              <a:rPr dirty="0" err="1"/>
              <a:t>데이터의</a:t>
            </a:r>
            <a:r>
              <a:rPr spc="-265" dirty="0"/>
              <a:t> </a:t>
            </a:r>
            <a:r>
              <a:rPr dirty="0"/>
              <a:t>최소</a:t>
            </a:r>
            <a:r>
              <a:rPr spc="-185" dirty="0"/>
              <a:t> </a:t>
            </a:r>
            <a:r>
              <a:rPr spc="-5" dirty="0" err="1"/>
              <a:t>단위로</a:t>
            </a:r>
            <a:r>
              <a:rPr spc="-254" dirty="0"/>
              <a:t> </a:t>
            </a:r>
            <a:endParaRPr lang="en-US" spc="-254" dirty="0"/>
          </a:p>
          <a:p>
            <a:pPr marL="111125">
              <a:lnSpc>
                <a:spcPct val="100000"/>
              </a:lnSpc>
            </a:pPr>
            <a:r>
              <a:rPr lang="en-US" spc="-254" dirty="0">
                <a:latin typeface="Calibri"/>
                <a:cs typeface="Calibri"/>
              </a:rPr>
              <a:t>                                               </a:t>
            </a:r>
            <a:r>
              <a:rPr spc="-5" dirty="0">
                <a:latin typeface="Calibri"/>
                <a:cs typeface="Calibri"/>
              </a:rPr>
              <a:t>2</a:t>
            </a:r>
            <a:r>
              <a:rPr spc="-5" dirty="0"/>
              <a:t>진수</a:t>
            </a:r>
            <a:r>
              <a:rPr spc="-185" dirty="0"/>
              <a:t> </a:t>
            </a:r>
            <a:r>
              <a:rPr spc="-5" dirty="0"/>
              <a:t>하나의</a:t>
            </a:r>
            <a:r>
              <a:rPr spc="-260" dirty="0"/>
              <a:t> </a:t>
            </a:r>
            <a:r>
              <a:rPr dirty="0"/>
              <a:t>값을</a:t>
            </a:r>
            <a:r>
              <a:rPr spc="-185" dirty="0"/>
              <a:t> </a:t>
            </a:r>
            <a:r>
              <a:rPr spc="-5" dirty="0"/>
              <a:t>저장할</a:t>
            </a:r>
            <a:r>
              <a:rPr spc="-260" dirty="0"/>
              <a:t> </a:t>
            </a:r>
            <a:r>
              <a:rPr dirty="0"/>
              <a:t>수</a:t>
            </a:r>
            <a:r>
              <a:rPr spc="-190" dirty="0"/>
              <a:t> </a:t>
            </a:r>
            <a:r>
              <a:rPr dirty="0"/>
              <a:t>있는</a:t>
            </a:r>
            <a:r>
              <a:rPr spc="-254" dirty="0"/>
              <a:t> </a:t>
            </a:r>
            <a:r>
              <a:rPr spc="-5" dirty="0" err="1"/>
              <a:t>메모리의</a:t>
            </a:r>
            <a:r>
              <a:rPr spc="-185" dirty="0"/>
              <a:t> </a:t>
            </a:r>
            <a:r>
              <a:rPr spc="-5" dirty="0" err="1"/>
              <a:t>크기</a:t>
            </a:r>
            <a:endParaRPr lang="en-US" spc="-5" dirty="0"/>
          </a:p>
          <a:p>
            <a:pPr marL="111125">
              <a:lnSpc>
                <a:spcPct val="100000"/>
              </a:lnSpc>
            </a:pPr>
            <a:endParaRPr spc="-5" dirty="0"/>
          </a:p>
          <a:p>
            <a:pPr marL="111125">
              <a:lnSpc>
                <a:spcPct val="100000"/>
              </a:lnSpc>
              <a:spcBef>
                <a:spcPts val="2120"/>
              </a:spcBef>
            </a:pPr>
            <a:r>
              <a:rPr dirty="0">
                <a:latin typeface="Calibri"/>
                <a:cs typeface="Calibri"/>
              </a:rPr>
              <a:t>byte(</a:t>
            </a:r>
            <a:r>
              <a:rPr dirty="0"/>
              <a:t>바이트</a:t>
            </a:r>
            <a:r>
              <a:rPr dirty="0">
                <a:latin typeface="Calibri"/>
                <a:cs typeface="Calibri"/>
              </a:rPr>
              <a:t>)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: 1byte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=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8bit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60183" y="2514600"/>
            <a:ext cx="9945992" cy="3886200"/>
            <a:chOff x="1360183" y="2514600"/>
            <a:chExt cx="9945992" cy="3886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0183" y="2638425"/>
              <a:ext cx="3709480" cy="35433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00425" y="2514600"/>
              <a:ext cx="2047875" cy="3886200"/>
            </a:xfrm>
            <a:custGeom>
              <a:avLst/>
              <a:gdLst/>
              <a:ahLst/>
              <a:cxnLst/>
              <a:rect l="l" t="t" r="r" b="b"/>
              <a:pathLst>
                <a:path w="2047875" h="3886200">
                  <a:moveTo>
                    <a:pt x="0" y="1943100"/>
                  </a:moveTo>
                  <a:lnTo>
                    <a:pt x="506" y="1881417"/>
                  </a:lnTo>
                  <a:lnTo>
                    <a:pt x="2014" y="1820214"/>
                  </a:lnTo>
                  <a:lnTo>
                    <a:pt x="4510" y="1759519"/>
                  </a:lnTo>
                  <a:lnTo>
                    <a:pt x="7978" y="1699360"/>
                  </a:lnTo>
                  <a:lnTo>
                    <a:pt x="12404" y="1639766"/>
                  </a:lnTo>
                  <a:lnTo>
                    <a:pt x="17771" y="1580765"/>
                  </a:lnTo>
                  <a:lnTo>
                    <a:pt x="24066" y="1522385"/>
                  </a:lnTo>
                  <a:lnTo>
                    <a:pt x="31274" y="1464656"/>
                  </a:lnTo>
                  <a:lnTo>
                    <a:pt x="39379" y="1407605"/>
                  </a:lnTo>
                  <a:lnTo>
                    <a:pt x="48366" y="1351261"/>
                  </a:lnTo>
                  <a:lnTo>
                    <a:pt x="58221" y="1295652"/>
                  </a:lnTo>
                  <a:lnTo>
                    <a:pt x="68928" y="1240807"/>
                  </a:lnTo>
                  <a:lnTo>
                    <a:pt x="80472" y="1186755"/>
                  </a:lnTo>
                  <a:lnTo>
                    <a:pt x="92839" y="1133523"/>
                  </a:lnTo>
                  <a:lnTo>
                    <a:pt x="106013" y="1081141"/>
                  </a:lnTo>
                  <a:lnTo>
                    <a:pt x="119979" y="1029636"/>
                  </a:lnTo>
                  <a:lnTo>
                    <a:pt x="134723" y="979037"/>
                  </a:lnTo>
                  <a:lnTo>
                    <a:pt x="150229" y="929373"/>
                  </a:lnTo>
                  <a:lnTo>
                    <a:pt x="166483" y="880672"/>
                  </a:lnTo>
                  <a:lnTo>
                    <a:pt x="183469" y="832962"/>
                  </a:lnTo>
                  <a:lnTo>
                    <a:pt x="201172" y="786273"/>
                  </a:lnTo>
                  <a:lnTo>
                    <a:pt x="219578" y="740631"/>
                  </a:lnTo>
                  <a:lnTo>
                    <a:pt x="238671" y="696067"/>
                  </a:lnTo>
                  <a:lnTo>
                    <a:pt x="258437" y="652607"/>
                  </a:lnTo>
                  <a:lnTo>
                    <a:pt x="278860" y="610282"/>
                  </a:lnTo>
                  <a:lnTo>
                    <a:pt x="299926" y="569118"/>
                  </a:lnTo>
                  <a:lnTo>
                    <a:pt x="321619" y="529145"/>
                  </a:lnTo>
                  <a:lnTo>
                    <a:pt x="343924" y="490392"/>
                  </a:lnTo>
                  <a:lnTo>
                    <a:pt x="366827" y="452886"/>
                  </a:lnTo>
                  <a:lnTo>
                    <a:pt x="390313" y="416655"/>
                  </a:lnTo>
                  <a:lnTo>
                    <a:pt x="414365" y="381730"/>
                  </a:lnTo>
                  <a:lnTo>
                    <a:pt x="438971" y="348137"/>
                  </a:lnTo>
                  <a:lnTo>
                    <a:pt x="464113" y="315905"/>
                  </a:lnTo>
                  <a:lnTo>
                    <a:pt x="489779" y="285063"/>
                  </a:lnTo>
                  <a:lnTo>
                    <a:pt x="515951" y="255640"/>
                  </a:lnTo>
                  <a:lnTo>
                    <a:pt x="542617" y="227663"/>
                  </a:lnTo>
                  <a:lnTo>
                    <a:pt x="597364" y="176163"/>
                  </a:lnTo>
                  <a:lnTo>
                    <a:pt x="653902" y="130792"/>
                  </a:lnTo>
                  <a:lnTo>
                    <a:pt x="712110" y="91776"/>
                  </a:lnTo>
                  <a:lnTo>
                    <a:pt x="771868" y="59343"/>
                  </a:lnTo>
                  <a:lnTo>
                    <a:pt x="833056" y="33722"/>
                  </a:lnTo>
                  <a:lnTo>
                    <a:pt x="895554" y="15139"/>
                  </a:lnTo>
                  <a:lnTo>
                    <a:pt x="959242" y="3822"/>
                  </a:lnTo>
                  <a:lnTo>
                    <a:pt x="1024001" y="0"/>
                  </a:lnTo>
                  <a:lnTo>
                    <a:pt x="1056499" y="960"/>
                  </a:lnTo>
                  <a:lnTo>
                    <a:pt x="1120724" y="8558"/>
                  </a:lnTo>
                  <a:lnTo>
                    <a:pt x="1183819" y="23536"/>
                  </a:lnTo>
                  <a:lnTo>
                    <a:pt x="1245666" y="45667"/>
                  </a:lnTo>
                  <a:lnTo>
                    <a:pt x="1306143" y="74722"/>
                  </a:lnTo>
                  <a:lnTo>
                    <a:pt x="1365132" y="110475"/>
                  </a:lnTo>
                  <a:lnTo>
                    <a:pt x="1422511" y="152697"/>
                  </a:lnTo>
                  <a:lnTo>
                    <a:pt x="1478161" y="201161"/>
                  </a:lnTo>
                  <a:lnTo>
                    <a:pt x="1531961" y="255640"/>
                  </a:lnTo>
                  <a:lnTo>
                    <a:pt x="1558131" y="285063"/>
                  </a:lnTo>
                  <a:lnTo>
                    <a:pt x="1583793" y="315905"/>
                  </a:lnTo>
                  <a:lnTo>
                    <a:pt x="1608933" y="348137"/>
                  </a:lnTo>
                  <a:lnTo>
                    <a:pt x="1633535" y="381730"/>
                  </a:lnTo>
                  <a:lnTo>
                    <a:pt x="1657586" y="416655"/>
                  </a:lnTo>
                  <a:lnTo>
                    <a:pt x="1681069" y="452886"/>
                  </a:lnTo>
                  <a:lnTo>
                    <a:pt x="1703969" y="490392"/>
                  </a:lnTo>
                  <a:lnTo>
                    <a:pt x="1726273" y="529145"/>
                  </a:lnTo>
                  <a:lnTo>
                    <a:pt x="1747964" y="569118"/>
                  </a:lnTo>
                  <a:lnTo>
                    <a:pt x="1769028" y="610282"/>
                  </a:lnTo>
                  <a:lnTo>
                    <a:pt x="1789449" y="652607"/>
                  </a:lnTo>
                  <a:lnTo>
                    <a:pt x="1809214" y="696067"/>
                  </a:lnTo>
                  <a:lnTo>
                    <a:pt x="1828305" y="740631"/>
                  </a:lnTo>
                  <a:lnTo>
                    <a:pt x="1846710" y="786273"/>
                  </a:lnTo>
                  <a:lnTo>
                    <a:pt x="1864412" y="832962"/>
                  </a:lnTo>
                  <a:lnTo>
                    <a:pt x="1881397" y="880672"/>
                  </a:lnTo>
                  <a:lnTo>
                    <a:pt x="1897650" y="929373"/>
                  </a:lnTo>
                  <a:lnTo>
                    <a:pt x="1913156" y="979037"/>
                  </a:lnTo>
                  <a:lnTo>
                    <a:pt x="1927899" y="1029636"/>
                  </a:lnTo>
                  <a:lnTo>
                    <a:pt x="1941864" y="1081141"/>
                  </a:lnTo>
                  <a:lnTo>
                    <a:pt x="1955038" y="1133523"/>
                  </a:lnTo>
                  <a:lnTo>
                    <a:pt x="1967404" y="1186755"/>
                  </a:lnTo>
                  <a:lnTo>
                    <a:pt x="1978948" y="1240807"/>
                  </a:lnTo>
                  <a:lnTo>
                    <a:pt x="1989655" y="1295652"/>
                  </a:lnTo>
                  <a:lnTo>
                    <a:pt x="1999509" y="1351261"/>
                  </a:lnTo>
                  <a:lnTo>
                    <a:pt x="2008496" y="1407605"/>
                  </a:lnTo>
                  <a:lnTo>
                    <a:pt x="2016600" y="1464656"/>
                  </a:lnTo>
                  <a:lnTo>
                    <a:pt x="2023808" y="1522385"/>
                  </a:lnTo>
                  <a:lnTo>
                    <a:pt x="2030103" y="1580765"/>
                  </a:lnTo>
                  <a:lnTo>
                    <a:pt x="2035471" y="1639766"/>
                  </a:lnTo>
                  <a:lnTo>
                    <a:pt x="2039896" y="1699360"/>
                  </a:lnTo>
                  <a:lnTo>
                    <a:pt x="2043364" y="1759519"/>
                  </a:lnTo>
                  <a:lnTo>
                    <a:pt x="2045860" y="1820214"/>
                  </a:lnTo>
                  <a:lnTo>
                    <a:pt x="2047368" y="1881417"/>
                  </a:lnTo>
                  <a:lnTo>
                    <a:pt x="2047875" y="1943100"/>
                  </a:lnTo>
                  <a:lnTo>
                    <a:pt x="2047368" y="2004782"/>
                  </a:lnTo>
                  <a:lnTo>
                    <a:pt x="2045860" y="2065985"/>
                  </a:lnTo>
                  <a:lnTo>
                    <a:pt x="2043364" y="2126680"/>
                  </a:lnTo>
                  <a:lnTo>
                    <a:pt x="2039896" y="2186839"/>
                  </a:lnTo>
                  <a:lnTo>
                    <a:pt x="2035471" y="2246433"/>
                  </a:lnTo>
                  <a:lnTo>
                    <a:pt x="2030103" y="2305434"/>
                  </a:lnTo>
                  <a:lnTo>
                    <a:pt x="2023808" y="2363814"/>
                  </a:lnTo>
                  <a:lnTo>
                    <a:pt x="2016600" y="2421543"/>
                  </a:lnTo>
                  <a:lnTo>
                    <a:pt x="2008496" y="2478594"/>
                  </a:lnTo>
                  <a:lnTo>
                    <a:pt x="1999509" y="2534938"/>
                  </a:lnTo>
                  <a:lnTo>
                    <a:pt x="1989655" y="2590547"/>
                  </a:lnTo>
                  <a:lnTo>
                    <a:pt x="1978948" y="2645392"/>
                  </a:lnTo>
                  <a:lnTo>
                    <a:pt x="1967404" y="2699444"/>
                  </a:lnTo>
                  <a:lnTo>
                    <a:pt x="1955038" y="2752676"/>
                  </a:lnTo>
                  <a:lnTo>
                    <a:pt x="1941864" y="2805058"/>
                  </a:lnTo>
                  <a:lnTo>
                    <a:pt x="1927899" y="2856563"/>
                  </a:lnTo>
                  <a:lnTo>
                    <a:pt x="1913156" y="2907162"/>
                  </a:lnTo>
                  <a:lnTo>
                    <a:pt x="1897650" y="2956826"/>
                  </a:lnTo>
                  <a:lnTo>
                    <a:pt x="1881397" y="3005527"/>
                  </a:lnTo>
                  <a:lnTo>
                    <a:pt x="1864412" y="3053237"/>
                  </a:lnTo>
                  <a:lnTo>
                    <a:pt x="1846710" y="3099926"/>
                  </a:lnTo>
                  <a:lnTo>
                    <a:pt x="1828305" y="3145568"/>
                  </a:lnTo>
                  <a:lnTo>
                    <a:pt x="1809214" y="3190132"/>
                  </a:lnTo>
                  <a:lnTo>
                    <a:pt x="1789449" y="3233592"/>
                  </a:lnTo>
                  <a:lnTo>
                    <a:pt x="1769028" y="3275917"/>
                  </a:lnTo>
                  <a:lnTo>
                    <a:pt x="1747964" y="3317081"/>
                  </a:lnTo>
                  <a:lnTo>
                    <a:pt x="1726273" y="3357054"/>
                  </a:lnTo>
                  <a:lnTo>
                    <a:pt x="1703969" y="3395807"/>
                  </a:lnTo>
                  <a:lnTo>
                    <a:pt x="1681069" y="3433313"/>
                  </a:lnTo>
                  <a:lnTo>
                    <a:pt x="1657586" y="3469544"/>
                  </a:lnTo>
                  <a:lnTo>
                    <a:pt x="1633535" y="3504469"/>
                  </a:lnTo>
                  <a:lnTo>
                    <a:pt x="1608933" y="3538062"/>
                  </a:lnTo>
                  <a:lnTo>
                    <a:pt x="1583793" y="3570294"/>
                  </a:lnTo>
                  <a:lnTo>
                    <a:pt x="1558131" y="3601136"/>
                  </a:lnTo>
                  <a:lnTo>
                    <a:pt x="1531961" y="3630559"/>
                  </a:lnTo>
                  <a:lnTo>
                    <a:pt x="1505300" y="3658536"/>
                  </a:lnTo>
                  <a:lnTo>
                    <a:pt x="1450559" y="3710036"/>
                  </a:lnTo>
                  <a:lnTo>
                    <a:pt x="1394030" y="3755407"/>
                  </a:lnTo>
                  <a:lnTo>
                    <a:pt x="1335831" y="3794423"/>
                  </a:lnTo>
                  <a:lnTo>
                    <a:pt x="1276083" y="3826856"/>
                  </a:lnTo>
                  <a:lnTo>
                    <a:pt x="1214906" y="3852477"/>
                  </a:lnTo>
                  <a:lnTo>
                    <a:pt x="1152420" y="3871060"/>
                  </a:lnTo>
                  <a:lnTo>
                    <a:pt x="1088745" y="3882377"/>
                  </a:lnTo>
                  <a:lnTo>
                    <a:pt x="1024001" y="3886200"/>
                  </a:lnTo>
                  <a:lnTo>
                    <a:pt x="991495" y="3885239"/>
                  </a:lnTo>
                  <a:lnTo>
                    <a:pt x="927257" y="3877641"/>
                  </a:lnTo>
                  <a:lnTo>
                    <a:pt x="864148" y="3862663"/>
                  </a:lnTo>
                  <a:lnTo>
                    <a:pt x="802290" y="3840532"/>
                  </a:lnTo>
                  <a:lnTo>
                    <a:pt x="741803" y="3811477"/>
                  </a:lnTo>
                  <a:lnTo>
                    <a:pt x="682805" y="3775724"/>
                  </a:lnTo>
                  <a:lnTo>
                    <a:pt x="625417" y="3733502"/>
                  </a:lnTo>
                  <a:lnTo>
                    <a:pt x="569759" y="3685038"/>
                  </a:lnTo>
                  <a:lnTo>
                    <a:pt x="515951" y="3630559"/>
                  </a:lnTo>
                  <a:lnTo>
                    <a:pt x="489779" y="3601136"/>
                  </a:lnTo>
                  <a:lnTo>
                    <a:pt x="464113" y="3570294"/>
                  </a:lnTo>
                  <a:lnTo>
                    <a:pt x="438971" y="3538062"/>
                  </a:lnTo>
                  <a:lnTo>
                    <a:pt x="414365" y="3504469"/>
                  </a:lnTo>
                  <a:lnTo>
                    <a:pt x="390313" y="3469544"/>
                  </a:lnTo>
                  <a:lnTo>
                    <a:pt x="366827" y="3433313"/>
                  </a:lnTo>
                  <a:lnTo>
                    <a:pt x="343924" y="3395807"/>
                  </a:lnTo>
                  <a:lnTo>
                    <a:pt x="321619" y="3357054"/>
                  </a:lnTo>
                  <a:lnTo>
                    <a:pt x="299926" y="3317081"/>
                  </a:lnTo>
                  <a:lnTo>
                    <a:pt x="278860" y="3275917"/>
                  </a:lnTo>
                  <a:lnTo>
                    <a:pt x="258437" y="3233592"/>
                  </a:lnTo>
                  <a:lnTo>
                    <a:pt x="238671" y="3190132"/>
                  </a:lnTo>
                  <a:lnTo>
                    <a:pt x="219578" y="3145568"/>
                  </a:lnTo>
                  <a:lnTo>
                    <a:pt x="201172" y="3099926"/>
                  </a:lnTo>
                  <a:lnTo>
                    <a:pt x="183469" y="3053237"/>
                  </a:lnTo>
                  <a:lnTo>
                    <a:pt x="166483" y="3005527"/>
                  </a:lnTo>
                  <a:lnTo>
                    <a:pt x="150229" y="2956826"/>
                  </a:lnTo>
                  <a:lnTo>
                    <a:pt x="134723" y="2907162"/>
                  </a:lnTo>
                  <a:lnTo>
                    <a:pt x="119979" y="2856563"/>
                  </a:lnTo>
                  <a:lnTo>
                    <a:pt x="106013" y="2805058"/>
                  </a:lnTo>
                  <a:lnTo>
                    <a:pt x="92839" y="2752676"/>
                  </a:lnTo>
                  <a:lnTo>
                    <a:pt x="80472" y="2699444"/>
                  </a:lnTo>
                  <a:lnTo>
                    <a:pt x="68928" y="2645392"/>
                  </a:lnTo>
                  <a:lnTo>
                    <a:pt x="58221" y="2590547"/>
                  </a:lnTo>
                  <a:lnTo>
                    <a:pt x="48366" y="2534938"/>
                  </a:lnTo>
                  <a:lnTo>
                    <a:pt x="39379" y="2478594"/>
                  </a:lnTo>
                  <a:lnTo>
                    <a:pt x="31274" y="2421543"/>
                  </a:lnTo>
                  <a:lnTo>
                    <a:pt x="24066" y="2363814"/>
                  </a:lnTo>
                  <a:lnTo>
                    <a:pt x="17771" y="2305434"/>
                  </a:lnTo>
                  <a:lnTo>
                    <a:pt x="12404" y="2246433"/>
                  </a:lnTo>
                  <a:lnTo>
                    <a:pt x="7978" y="2186839"/>
                  </a:lnTo>
                  <a:lnTo>
                    <a:pt x="4510" y="2126680"/>
                  </a:lnTo>
                  <a:lnTo>
                    <a:pt x="2014" y="2065985"/>
                  </a:lnTo>
                  <a:lnTo>
                    <a:pt x="506" y="2004782"/>
                  </a:lnTo>
                  <a:lnTo>
                    <a:pt x="0" y="1943100"/>
                  </a:lnTo>
                  <a:close/>
                </a:path>
              </a:pathLst>
            </a:custGeom>
            <a:ln w="38100">
              <a:solidFill>
                <a:srgbClr val="B9E0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3108" y="2847975"/>
              <a:ext cx="5181600" cy="32194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753600" y="2733675"/>
              <a:ext cx="1552575" cy="1133475"/>
            </a:xfrm>
            <a:custGeom>
              <a:avLst/>
              <a:gdLst/>
              <a:ahLst/>
              <a:cxnLst/>
              <a:rect l="l" t="t" r="r" b="b"/>
              <a:pathLst>
                <a:path w="1552575" h="1133475">
                  <a:moveTo>
                    <a:pt x="1552575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552575" y="1133475"/>
                  </a:lnTo>
                  <a:lnTo>
                    <a:pt x="15525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53600" y="2733675"/>
              <a:ext cx="1552575" cy="1133475"/>
            </a:xfrm>
            <a:custGeom>
              <a:avLst/>
              <a:gdLst/>
              <a:ahLst/>
              <a:cxnLst/>
              <a:rect l="l" t="t" r="r" b="b"/>
              <a:pathLst>
                <a:path w="1552575" h="1133475">
                  <a:moveTo>
                    <a:pt x="0" y="1133475"/>
                  </a:moveTo>
                  <a:lnTo>
                    <a:pt x="1552575" y="1133475"/>
                  </a:lnTo>
                  <a:lnTo>
                    <a:pt x="1552575" y="0"/>
                  </a:lnTo>
                  <a:lnTo>
                    <a:pt x="0" y="0"/>
                  </a:lnTo>
                  <a:lnTo>
                    <a:pt x="0" y="1133475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54600" y="4235830"/>
              <a:ext cx="1137920" cy="239395"/>
            </a:xfrm>
            <a:custGeom>
              <a:avLst/>
              <a:gdLst/>
              <a:ahLst/>
              <a:cxnLst/>
              <a:rect l="l" t="t" r="r" b="b"/>
              <a:pathLst>
                <a:path w="1137920" h="239395">
                  <a:moveTo>
                    <a:pt x="1014729" y="0"/>
                  </a:moveTo>
                  <a:lnTo>
                    <a:pt x="1018539" y="57658"/>
                  </a:lnTo>
                  <a:lnTo>
                    <a:pt x="0" y="124079"/>
                  </a:lnTo>
                  <a:lnTo>
                    <a:pt x="7492" y="239268"/>
                  </a:lnTo>
                  <a:lnTo>
                    <a:pt x="1026033" y="172847"/>
                  </a:lnTo>
                  <a:lnTo>
                    <a:pt x="1029715" y="230378"/>
                  </a:lnTo>
                  <a:lnTo>
                    <a:pt x="1137412" y="107696"/>
                  </a:lnTo>
                  <a:lnTo>
                    <a:pt x="101472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85532" y="1450346"/>
            <a:ext cx="8547735" cy="85985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25"/>
              </a:spcBef>
              <a:buFont typeface=""/>
              <a:buChar char="■"/>
              <a:tabLst>
                <a:tab pos="327660" algn="l"/>
              </a:tabLst>
            </a:pPr>
            <a:r>
              <a:rPr sz="2000" b="1" spc="30" dirty="0">
                <a:solidFill>
                  <a:srgbClr val="006FC0"/>
                </a:solidFill>
                <a:latin typeface="Calibri"/>
                <a:cs typeface="Calibri"/>
              </a:rPr>
              <a:t>0</a:t>
            </a: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과</a:t>
            </a:r>
            <a:r>
              <a:rPr sz="2000" b="1" spc="-330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2000" b="1" spc="30" dirty="0">
                <a:solidFill>
                  <a:srgbClr val="006FC0"/>
                </a:solidFill>
                <a:latin typeface="Calibri"/>
                <a:cs typeface="Calibri"/>
              </a:rPr>
              <a:t>1</a:t>
            </a: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의</a:t>
            </a:r>
            <a:r>
              <a:rPr sz="2000" b="1" spc="-330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2000" b="1" spc="20" dirty="0">
                <a:solidFill>
                  <a:srgbClr val="006FC0"/>
                </a:solidFill>
                <a:latin typeface="맑은 고딕"/>
                <a:cs typeface="맑은 고딕"/>
              </a:rPr>
              <a:t>표</a:t>
            </a: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현</a:t>
            </a:r>
            <a:r>
              <a:rPr sz="2000" b="1" spc="-330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2000" b="1" spc="10" dirty="0">
                <a:solidFill>
                  <a:srgbClr val="006FC0"/>
                </a:solidFill>
                <a:latin typeface="Calibri"/>
                <a:cs typeface="Calibri"/>
              </a:rPr>
              <a:t>–</a:t>
            </a:r>
            <a:r>
              <a:rPr sz="2000" b="1" spc="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30" dirty="0">
                <a:solidFill>
                  <a:srgbClr val="006FC0"/>
                </a:solidFill>
                <a:latin typeface="Calibri"/>
                <a:cs typeface="Calibri"/>
              </a:rPr>
              <a:t>2</a:t>
            </a:r>
            <a:r>
              <a:rPr sz="2000" b="1" spc="20" dirty="0">
                <a:solidFill>
                  <a:srgbClr val="006FC0"/>
                </a:solidFill>
                <a:latin typeface="맑은 고딕"/>
                <a:cs typeface="맑은 고딕"/>
              </a:rPr>
              <a:t>진수</a:t>
            </a:r>
            <a:endParaRPr sz="20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600" dirty="0">
              <a:latin typeface="맑은 고딕"/>
              <a:cs typeface="맑은 고딕"/>
            </a:endParaRPr>
          </a:p>
          <a:p>
            <a:pPr marL="60325">
              <a:lnSpc>
                <a:spcPct val="100000"/>
              </a:lnSpc>
            </a:pPr>
            <a:r>
              <a:rPr sz="1800" spc="-5" dirty="0">
                <a:latin typeface="맑은 고딕"/>
                <a:cs typeface="맑은 고딕"/>
              </a:rPr>
              <a:t>컴퓨터는</a:t>
            </a:r>
            <a:r>
              <a:rPr sz="1800" spc="-260" dirty="0">
                <a:latin typeface="맑은 고딕"/>
                <a:cs typeface="맑은 고딕"/>
              </a:rPr>
              <a:t> </a:t>
            </a:r>
            <a:r>
              <a:rPr sz="1800" spc="-10" dirty="0">
                <a:latin typeface="Calibri"/>
                <a:cs typeface="Calibri"/>
              </a:rPr>
              <a:t>0</a:t>
            </a:r>
            <a:r>
              <a:rPr sz="1800" spc="-10" dirty="0">
                <a:latin typeface="맑은 고딕"/>
                <a:cs typeface="맑은 고딕"/>
              </a:rPr>
              <a:t>과</a:t>
            </a:r>
            <a:r>
              <a:rPr sz="1800" spc="-185" dirty="0">
                <a:latin typeface="맑은 고딕"/>
                <a:cs typeface="맑은 고딕"/>
              </a:rPr>
              <a:t> </a:t>
            </a:r>
            <a:r>
              <a:rPr sz="1800" spc="-10" dirty="0">
                <a:latin typeface="Calibri"/>
                <a:cs typeface="Calibri"/>
              </a:rPr>
              <a:t>1</a:t>
            </a:r>
            <a:r>
              <a:rPr sz="1800" spc="-10" dirty="0">
                <a:latin typeface="맑은 고딕"/>
                <a:cs typeface="맑은 고딕"/>
              </a:rPr>
              <a:t>로</a:t>
            </a:r>
            <a:r>
              <a:rPr sz="1800" spc="-18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자료를</a:t>
            </a:r>
            <a:r>
              <a:rPr sz="1800" spc="-26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표현한다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따라서</a:t>
            </a:r>
            <a:r>
              <a:rPr sz="1800" spc="-26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숫자나</a:t>
            </a:r>
            <a:r>
              <a:rPr sz="1800" spc="-18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문자도</a:t>
            </a:r>
            <a:r>
              <a:rPr sz="1800" spc="-260" dirty="0">
                <a:latin typeface="맑은 고딕"/>
                <a:cs typeface="맑은 고딕"/>
              </a:rPr>
              <a:t> </a:t>
            </a:r>
            <a:r>
              <a:rPr sz="1800" spc="-10" dirty="0">
                <a:latin typeface="Calibri"/>
                <a:cs typeface="Calibri"/>
              </a:rPr>
              <a:t>0</a:t>
            </a:r>
            <a:r>
              <a:rPr sz="1800" spc="-10" dirty="0">
                <a:latin typeface="맑은 고딕"/>
                <a:cs typeface="맑은 고딕"/>
              </a:rPr>
              <a:t>과</a:t>
            </a:r>
            <a:r>
              <a:rPr sz="1800" spc="-180" dirty="0">
                <a:latin typeface="맑은 고딕"/>
                <a:cs typeface="맑은 고딕"/>
              </a:rPr>
              <a:t> </a:t>
            </a:r>
            <a:r>
              <a:rPr sz="1800" spc="-10" dirty="0">
                <a:latin typeface="Calibri"/>
                <a:cs typeface="Calibri"/>
              </a:rPr>
              <a:t>1</a:t>
            </a:r>
            <a:r>
              <a:rPr sz="1800" spc="-10" dirty="0">
                <a:latin typeface="맑은 고딕"/>
                <a:cs typeface="맑은 고딕"/>
              </a:rPr>
              <a:t>의</a:t>
            </a:r>
            <a:r>
              <a:rPr sz="1800" spc="-26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조합으로</a:t>
            </a:r>
            <a:r>
              <a:rPr sz="1800" spc="-18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표현된다</a:t>
            </a:r>
            <a:r>
              <a:rPr sz="1800" dirty="0">
                <a:latin typeface="Calibri"/>
                <a:cs typeface="Calibri"/>
              </a:rPr>
              <a:t>.</a:t>
            </a: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061336A-AF66-5CE3-4531-FE3C905F12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</a:t>
            </a:r>
            <a:r>
              <a:rPr lang="en-US" altLang="ko-KR" sz="3600" spc="-105" dirty="0">
                <a:latin typeface="Calibri Light"/>
                <a:cs typeface="Calibri Light"/>
              </a:rPr>
              <a:t>1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컴퓨터는 데이터를 어떻게 표현할까</a:t>
            </a:r>
            <a:r>
              <a:rPr lang="en-US" altLang="ko-KR" sz="3600" spc="-75" dirty="0"/>
              <a:t>?</a:t>
            </a:r>
            <a:r>
              <a:rPr sz="3200" b="0" dirty="0">
                <a:latin typeface="Calibri Light"/>
                <a:cs typeface="Calibri Light"/>
              </a:rPr>
              <a:t>	</a:t>
            </a:r>
            <a:endParaRPr sz="32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33650"/>
            <a:ext cx="12192000" cy="4324350"/>
            <a:chOff x="0" y="2533650"/>
            <a:chExt cx="12192000" cy="4324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2100" y="2602455"/>
              <a:ext cx="2809875" cy="37316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4975" y="2686050"/>
              <a:ext cx="4953000" cy="3581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14625" y="2552700"/>
              <a:ext cx="2047875" cy="3886200"/>
            </a:xfrm>
            <a:custGeom>
              <a:avLst/>
              <a:gdLst/>
              <a:ahLst/>
              <a:cxnLst/>
              <a:rect l="l" t="t" r="r" b="b"/>
              <a:pathLst>
                <a:path w="2047875" h="3886200">
                  <a:moveTo>
                    <a:pt x="0" y="1943100"/>
                  </a:moveTo>
                  <a:lnTo>
                    <a:pt x="506" y="1881417"/>
                  </a:lnTo>
                  <a:lnTo>
                    <a:pt x="2014" y="1820214"/>
                  </a:lnTo>
                  <a:lnTo>
                    <a:pt x="4510" y="1759519"/>
                  </a:lnTo>
                  <a:lnTo>
                    <a:pt x="7978" y="1699360"/>
                  </a:lnTo>
                  <a:lnTo>
                    <a:pt x="12404" y="1639766"/>
                  </a:lnTo>
                  <a:lnTo>
                    <a:pt x="17771" y="1580765"/>
                  </a:lnTo>
                  <a:lnTo>
                    <a:pt x="24066" y="1522385"/>
                  </a:lnTo>
                  <a:lnTo>
                    <a:pt x="31274" y="1464656"/>
                  </a:lnTo>
                  <a:lnTo>
                    <a:pt x="39379" y="1407605"/>
                  </a:lnTo>
                  <a:lnTo>
                    <a:pt x="48366" y="1351261"/>
                  </a:lnTo>
                  <a:lnTo>
                    <a:pt x="58221" y="1295652"/>
                  </a:lnTo>
                  <a:lnTo>
                    <a:pt x="68928" y="1240807"/>
                  </a:lnTo>
                  <a:lnTo>
                    <a:pt x="80472" y="1186755"/>
                  </a:lnTo>
                  <a:lnTo>
                    <a:pt x="92839" y="1133523"/>
                  </a:lnTo>
                  <a:lnTo>
                    <a:pt x="106013" y="1081141"/>
                  </a:lnTo>
                  <a:lnTo>
                    <a:pt x="119979" y="1029636"/>
                  </a:lnTo>
                  <a:lnTo>
                    <a:pt x="134723" y="979037"/>
                  </a:lnTo>
                  <a:lnTo>
                    <a:pt x="150229" y="929373"/>
                  </a:lnTo>
                  <a:lnTo>
                    <a:pt x="166483" y="880672"/>
                  </a:lnTo>
                  <a:lnTo>
                    <a:pt x="183469" y="832962"/>
                  </a:lnTo>
                  <a:lnTo>
                    <a:pt x="201172" y="786273"/>
                  </a:lnTo>
                  <a:lnTo>
                    <a:pt x="219578" y="740631"/>
                  </a:lnTo>
                  <a:lnTo>
                    <a:pt x="238671" y="696067"/>
                  </a:lnTo>
                  <a:lnTo>
                    <a:pt x="258437" y="652607"/>
                  </a:lnTo>
                  <a:lnTo>
                    <a:pt x="278860" y="610282"/>
                  </a:lnTo>
                  <a:lnTo>
                    <a:pt x="299926" y="569118"/>
                  </a:lnTo>
                  <a:lnTo>
                    <a:pt x="321619" y="529145"/>
                  </a:lnTo>
                  <a:lnTo>
                    <a:pt x="343924" y="490392"/>
                  </a:lnTo>
                  <a:lnTo>
                    <a:pt x="366827" y="452886"/>
                  </a:lnTo>
                  <a:lnTo>
                    <a:pt x="390313" y="416655"/>
                  </a:lnTo>
                  <a:lnTo>
                    <a:pt x="414365" y="381730"/>
                  </a:lnTo>
                  <a:lnTo>
                    <a:pt x="438971" y="348137"/>
                  </a:lnTo>
                  <a:lnTo>
                    <a:pt x="464113" y="315905"/>
                  </a:lnTo>
                  <a:lnTo>
                    <a:pt x="489779" y="285063"/>
                  </a:lnTo>
                  <a:lnTo>
                    <a:pt x="515951" y="255640"/>
                  </a:lnTo>
                  <a:lnTo>
                    <a:pt x="542617" y="227663"/>
                  </a:lnTo>
                  <a:lnTo>
                    <a:pt x="597364" y="176163"/>
                  </a:lnTo>
                  <a:lnTo>
                    <a:pt x="653902" y="130792"/>
                  </a:lnTo>
                  <a:lnTo>
                    <a:pt x="712110" y="91776"/>
                  </a:lnTo>
                  <a:lnTo>
                    <a:pt x="771868" y="59343"/>
                  </a:lnTo>
                  <a:lnTo>
                    <a:pt x="833056" y="33722"/>
                  </a:lnTo>
                  <a:lnTo>
                    <a:pt x="895554" y="15139"/>
                  </a:lnTo>
                  <a:lnTo>
                    <a:pt x="959242" y="3822"/>
                  </a:lnTo>
                  <a:lnTo>
                    <a:pt x="1024001" y="0"/>
                  </a:lnTo>
                  <a:lnTo>
                    <a:pt x="1056499" y="960"/>
                  </a:lnTo>
                  <a:lnTo>
                    <a:pt x="1120724" y="8558"/>
                  </a:lnTo>
                  <a:lnTo>
                    <a:pt x="1183819" y="23536"/>
                  </a:lnTo>
                  <a:lnTo>
                    <a:pt x="1245666" y="45667"/>
                  </a:lnTo>
                  <a:lnTo>
                    <a:pt x="1306143" y="74722"/>
                  </a:lnTo>
                  <a:lnTo>
                    <a:pt x="1365132" y="110475"/>
                  </a:lnTo>
                  <a:lnTo>
                    <a:pt x="1422511" y="152697"/>
                  </a:lnTo>
                  <a:lnTo>
                    <a:pt x="1478161" y="201161"/>
                  </a:lnTo>
                  <a:lnTo>
                    <a:pt x="1531961" y="255640"/>
                  </a:lnTo>
                  <a:lnTo>
                    <a:pt x="1558131" y="285063"/>
                  </a:lnTo>
                  <a:lnTo>
                    <a:pt x="1583793" y="315905"/>
                  </a:lnTo>
                  <a:lnTo>
                    <a:pt x="1608933" y="348137"/>
                  </a:lnTo>
                  <a:lnTo>
                    <a:pt x="1633535" y="381730"/>
                  </a:lnTo>
                  <a:lnTo>
                    <a:pt x="1657586" y="416655"/>
                  </a:lnTo>
                  <a:lnTo>
                    <a:pt x="1681069" y="452886"/>
                  </a:lnTo>
                  <a:lnTo>
                    <a:pt x="1703969" y="490392"/>
                  </a:lnTo>
                  <a:lnTo>
                    <a:pt x="1726273" y="529145"/>
                  </a:lnTo>
                  <a:lnTo>
                    <a:pt x="1747964" y="569118"/>
                  </a:lnTo>
                  <a:lnTo>
                    <a:pt x="1769028" y="610282"/>
                  </a:lnTo>
                  <a:lnTo>
                    <a:pt x="1789449" y="652607"/>
                  </a:lnTo>
                  <a:lnTo>
                    <a:pt x="1809214" y="696067"/>
                  </a:lnTo>
                  <a:lnTo>
                    <a:pt x="1828305" y="740631"/>
                  </a:lnTo>
                  <a:lnTo>
                    <a:pt x="1846710" y="786273"/>
                  </a:lnTo>
                  <a:lnTo>
                    <a:pt x="1864412" y="832962"/>
                  </a:lnTo>
                  <a:lnTo>
                    <a:pt x="1881397" y="880672"/>
                  </a:lnTo>
                  <a:lnTo>
                    <a:pt x="1897650" y="929373"/>
                  </a:lnTo>
                  <a:lnTo>
                    <a:pt x="1913156" y="979037"/>
                  </a:lnTo>
                  <a:lnTo>
                    <a:pt x="1927899" y="1029636"/>
                  </a:lnTo>
                  <a:lnTo>
                    <a:pt x="1941864" y="1081141"/>
                  </a:lnTo>
                  <a:lnTo>
                    <a:pt x="1955038" y="1133523"/>
                  </a:lnTo>
                  <a:lnTo>
                    <a:pt x="1967404" y="1186755"/>
                  </a:lnTo>
                  <a:lnTo>
                    <a:pt x="1978948" y="1240807"/>
                  </a:lnTo>
                  <a:lnTo>
                    <a:pt x="1989655" y="1295652"/>
                  </a:lnTo>
                  <a:lnTo>
                    <a:pt x="1999509" y="1351261"/>
                  </a:lnTo>
                  <a:lnTo>
                    <a:pt x="2008496" y="1407605"/>
                  </a:lnTo>
                  <a:lnTo>
                    <a:pt x="2016600" y="1464656"/>
                  </a:lnTo>
                  <a:lnTo>
                    <a:pt x="2023808" y="1522385"/>
                  </a:lnTo>
                  <a:lnTo>
                    <a:pt x="2030103" y="1580765"/>
                  </a:lnTo>
                  <a:lnTo>
                    <a:pt x="2035471" y="1639766"/>
                  </a:lnTo>
                  <a:lnTo>
                    <a:pt x="2039896" y="1699360"/>
                  </a:lnTo>
                  <a:lnTo>
                    <a:pt x="2043364" y="1759519"/>
                  </a:lnTo>
                  <a:lnTo>
                    <a:pt x="2045860" y="1820214"/>
                  </a:lnTo>
                  <a:lnTo>
                    <a:pt x="2047368" y="1881417"/>
                  </a:lnTo>
                  <a:lnTo>
                    <a:pt x="2047875" y="1943100"/>
                  </a:lnTo>
                  <a:lnTo>
                    <a:pt x="2047368" y="2004782"/>
                  </a:lnTo>
                  <a:lnTo>
                    <a:pt x="2045860" y="2065985"/>
                  </a:lnTo>
                  <a:lnTo>
                    <a:pt x="2043364" y="2126680"/>
                  </a:lnTo>
                  <a:lnTo>
                    <a:pt x="2039896" y="2186839"/>
                  </a:lnTo>
                  <a:lnTo>
                    <a:pt x="2035471" y="2246433"/>
                  </a:lnTo>
                  <a:lnTo>
                    <a:pt x="2030103" y="2305434"/>
                  </a:lnTo>
                  <a:lnTo>
                    <a:pt x="2023808" y="2363814"/>
                  </a:lnTo>
                  <a:lnTo>
                    <a:pt x="2016600" y="2421543"/>
                  </a:lnTo>
                  <a:lnTo>
                    <a:pt x="2008496" y="2478594"/>
                  </a:lnTo>
                  <a:lnTo>
                    <a:pt x="1999509" y="2534938"/>
                  </a:lnTo>
                  <a:lnTo>
                    <a:pt x="1989655" y="2590547"/>
                  </a:lnTo>
                  <a:lnTo>
                    <a:pt x="1978948" y="2645392"/>
                  </a:lnTo>
                  <a:lnTo>
                    <a:pt x="1967404" y="2699444"/>
                  </a:lnTo>
                  <a:lnTo>
                    <a:pt x="1955038" y="2752676"/>
                  </a:lnTo>
                  <a:lnTo>
                    <a:pt x="1941864" y="2805058"/>
                  </a:lnTo>
                  <a:lnTo>
                    <a:pt x="1927899" y="2856563"/>
                  </a:lnTo>
                  <a:lnTo>
                    <a:pt x="1913156" y="2907162"/>
                  </a:lnTo>
                  <a:lnTo>
                    <a:pt x="1897650" y="2956826"/>
                  </a:lnTo>
                  <a:lnTo>
                    <a:pt x="1881397" y="3005527"/>
                  </a:lnTo>
                  <a:lnTo>
                    <a:pt x="1864412" y="3053237"/>
                  </a:lnTo>
                  <a:lnTo>
                    <a:pt x="1846710" y="3099926"/>
                  </a:lnTo>
                  <a:lnTo>
                    <a:pt x="1828305" y="3145568"/>
                  </a:lnTo>
                  <a:lnTo>
                    <a:pt x="1809214" y="3190132"/>
                  </a:lnTo>
                  <a:lnTo>
                    <a:pt x="1789449" y="3233592"/>
                  </a:lnTo>
                  <a:lnTo>
                    <a:pt x="1769028" y="3275917"/>
                  </a:lnTo>
                  <a:lnTo>
                    <a:pt x="1747964" y="3317081"/>
                  </a:lnTo>
                  <a:lnTo>
                    <a:pt x="1726273" y="3357054"/>
                  </a:lnTo>
                  <a:lnTo>
                    <a:pt x="1703969" y="3395807"/>
                  </a:lnTo>
                  <a:lnTo>
                    <a:pt x="1681069" y="3433313"/>
                  </a:lnTo>
                  <a:lnTo>
                    <a:pt x="1657586" y="3469544"/>
                  </a:lnTo>
                  <a:lnTo>
                    <a:pt x="1633535" y="3504469"/>
                  </a:lnTo>
                  <a:lnTo>
                    <a:pt x="1608933" y="3538062"/>
                  </a:lnTo>
                  <a:lnTo>
                    <a:pt x="1583793" y="3570294"/>
                  </a:lnTo>
                  <a:lnTo>
                    <a:pt x="1558131" y="3601136"/>
                  </a:lnTo>
                  <a:lnTo>
                    <a:pt x="1531961" y="3630559"/>
                  </a:lnTo>
                  <a:lnTo>
                    <a:pt x="1505300" y="3658536"/>
                  </a:lnTo>
                  <a:lnTo>
                    <a:pt x="1450559" y="3710036"/>
                  </a:lnTo>
                  <a:lnTo>
                    <a:pt x="1394030" y="3755407"/>
                  </a:lnTo>
                  <a:lnTo>
                    <a:pt x="1335831" y="3794423"/>
                  </a:lnTo>
                  <a:lnTo>
                    <a:pt x="1276083" y="3826856"/>
                  </a:lnTo>
                  <a:lnTo>
                    <a:pt x="1214906" y="3852477"/>
                  </a:lnTo>
                  <a:lnTo>
                    <a:pt x="1152420" y="3871060"/>
                  </a:lnTo>
                  <a:lnTo>
                    <a:pt x="1088745" y="3882377"/>
                  </a:lnTo>
                  <a:lnTo>
                    <a:pt x="1024001" y="3886200"/>
                  </a:lnTo>
                  <a:lnTo>
                    <a:pt x="991495" y="3885239"/>
                  </a:lnTo>
                  <a:lnTo>
                    <a:pt x="927257" y="3877641"/>
                  </a:lnTo>
                  <a:lnTo>
                    <a:pt x="864148" y="3862663"/>
                  </a:lnTo>
                  <a:lnTo>
                    <a:pt x="802290" y="3840532"/>
                  </a:lnTo>
                  <a:lnTo>
                    <a:pt x="741803" y="3811477"/>
                  </a:lnTo>
                  <a:lnTo>
                    <a:pt x="682805" y="3775724"/>
                  </a:lnTo>
                  <a:lnTo>
                    <a:pt x="625417" y="3733502"/>
                  </a:lnTo>
                  <a:lnTo>
                    <a:pt x="569759" y="3685038"/>
                  </a:lnTo>
                  <a:lnTo>
                    <a:pt x="515951" y="3630559"/>
                  </a:lnTo>
                  <a:lnTo>
                    <a:pt x="489779" y="3601136"/>
                  </a:lnTo>
                  <a:lnTo>
                    <a:pt x="464113" y="3570294"/>
                  </a:lnTo>
                  <a:lnTo>
                    <a:pt x="438971" y="3538062"/>
                  </a:lnTo>
                  <a:lnTo>
                    <a:pt x="414365" y="3504469"/>
                  </a:lnTo>
                  <a:lnTo>
                    <a:pt x="390313" y="3469544"/>
                  </a:lnTo>
                  <a:lnTo>
                    <a:pt x="366827" y="3433313"/>
                  </a:lnTo>
                  <a:lnTo>
                    <a:pt x="343924" y="3395807"/>
                  </a:lnTo>
                  <a:lnTo>
                    <a:pt x="321619" y="3357054"/>
                  </a:lnTo>
                  <a:lnTo>
                    <a:pt x="299926" y="3317081"/>
                  </a:lnTo>
                  <a:lnTo>
                    <a:pt x="278860" y="3275917"/>
                  </a:lnTo>
                  <a:lnTo>
                    <a:pt x="258437" y="3233592"/>
                  </a:lnTo>
                  <a:lnTo>
                    <a:pt x="238671" y="3190132"/>
                  </a:lnTo>
                  <a:lnTo>
                    <a:pt x="219578" y="3145568"/>
                  </a:lnTo>
                  <a:lnTo>
                    <a:pt x="201172" y="3099926"/>
                  </a:lnTo>
                  <a:lnTo>
                    <a:pt x="183469" y="3053237"/>
                  </a:lnTo>
                  <a:lnTo>
                    <a:pt x="166483" y="3005527"/>
                  </a:lnTo>
                  <a:lnTo>
                    <a:pt x="150229" y="2956826"/>
                  </a:lnTo>
                  <a:lnTo>
                    <a:pt x="134723" y="2907162"/>
                  </a:lnTo>
                  <a:lnTo>
                    <a:pt x="119979" y="2856563"/>
                  </a:lnTo>
                  <a:lnTo>
                    <a:pt x="106013" y="2805058"/>
                  </a:lnTo>
                  <a:lnTo>
                    <a:pt x="92839" y="2752676"/>
                  </a:lnTo>
                  <a:lnTo>
                    <a:pt x="80472" y="2699444"/>
                  </a:lnTo>
                  <a:lnTo>
                    <a:pt x="68928" y="2645392"/>
                  </a:lnTo>
                  <a:lnTo>
                    <a:pt x="58221" y="2590547"/>
                  </a:lnTo>
                  <a:lnTo>
                    <a:pt x="48366" y="2534938"/>
                  </a:lnTo>
                  <a:lnTo>
                    <a:pt x="39379" y="2478594"/>
                  </a:lnTo>
                  <a:lnTo>
                    <a:pt x="31274" y="2421543"/>
                  </a:lnTo>
                  <a:lnTo>
                    <a:pt x="24066" y="2363814"/>
                  </a:lnTo>
                  <a:lnTo>
                    <a:pt x="17771" y="2305434"/>
                  </a:lnTo>
                  <a:lnTo>
                    <a:pt x="12404" y="2246433"/>
                  </a:lnTo>
                  <a:lnTo>
                    <a:pt x="7978" y="2186839"/>
                  </a:lnTo>
                  <a:lnTo>
                    <a:pt x="4510" y="2126680"/>
                  </a:lnTo>
                  <a:lnTo>
                    <a:pt x="2014" y="2065985"/>
                  </a:lnTo>
                  <a:lnTo>
                    <a:pt x="506" y="2004782"/>
                  </a:lnTo>
                  <a:lnTo>
                    <a:pt x="0" y="1943100"/>
                  </a:lnTo>
                  <a:close/>
                </a:path>
              </a:pathLst>
            </a:custGeom>
            <a:ln w="38100">
              <a:solidFill>
                <a:srgbClr val="B9E0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72228" y="4105910"/>
              <a:ext cx="1137920" cy="239395"/>
            </a:xfrm>
            <a:custGeom>
              <a:avLst/>
              <a:gdLst/>
              <a:ahLst/>
              <a:cxnLst/>
              <a:rect l="l" t="t" r="r" b="b"/>
              <a:pathLst>
                <a:path w="1137920" h="239395">
                  <a:moveTo>
                    <a:pt x="1014730" y="0"/>
                  </a:moveTo>
                  <a:lnTo>
                    <a:pt x="1018540" y="57657"/>
                  </a:lnTo>
                  <a:lnTo>
                    <a:pt x="0" y="124078"/>
                  </a:lnTo>
                  <a:lnTo>
                    <a:pt x="7493" y="239267"/>
                  </a:lnTo>
                  <a:lnTo>
                    <a:pt x="1026033" y="172846"/>
                  </a:lnTo>
                  <a:lnTo>
                    <a:pt x="1029716" y="230377"/>
                  </a:lnTo>
                  <a:lnTo>
                    <a:pt x="1137412" y="107695"/>
                  </a:lnTo>
                  <a:lnTo>
                    <a:pt x="101473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5532" y="1425179"/>
            <a:ext cx="7382509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25"/>
              </a:spcBef>
              <a:buFont typeface=""/>
              <a:buChar char="■"/>
              <a:tabLst>
                <a:tab pos="327660" algn="l"/>
              </a:tabLst>
            </a:pPr>
            <a:r>
              <a:rPr sz="2000" b="1" spc="30" dirty="0">
                <a:solidFill>
                  <a:srgbClr val="006FC0"/>
                </a:solidFill>
                <a:latin typeface="Calibri"/>
                <a:cs typeface="Calibri"/>
              </a:rPr>
              <a:t>10</a:t>
            </a: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진수와</a:t>
            </a:r>
            <a:r>
              <a:rPr sz="2000" b="1" spc="-409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2000" b="1" spc="30" dirty="0">
                <a:solidFill>
                  <a:srgbClr val="006FC0"/>
                </a:solidFill>
                <a:latin typeface="Calibri"/>
                <a:cs typeface="Calibri"/>
              </a:rPr>
              <a:t>1</a:t>
            </a:r>
            <a:r>
              <a:rPr sz="2000" b="1" spc="35" dirty="0">
                <a:solidFill>
                  <a:srgbClr val="006FC0"/>
                </a:solidFill>
                <a:latin typeface="Calibri"/>
                <a:cs typeface="Calibri"/>
              </a:rPr>
              <a:t>6</a:t>
            </a:r>
            <a:r>
              <a:rPr sz="2000" b="1" spc="20" dirty="0">
                <a:solidFill>
                  <a:srgbClr val="006FC0"/>
                </a:solidFill>
                <a:latin typeface="맑은 고딕"/>
                <a:cs typeface="맑은 고딕"/>
              </a:rPr>
              <a:t>진수</a:t>
            </a:r>
            <a:endParaRPr sz="20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 dirty="0">
              <a:latin typeface="맑은 고딕"/>
              <a:cs typeface="맑은 고딕"/>
            </a:endParaRPr>
          </a:p>
          <a:p>
            <a:pPr marL="6032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2</a:t>
            </a:r>
            <a:r>
              <a:rPr sz="1800" spc="-5" dirty="0">
                <a:latin typeface="맑은 고딕"/>
                <a:cs typeface="맑은 고딕"/>
              </a:rPr>
              <a:t>진수로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표현하면</a:t>
            </a:r>
            <a:r>
              <a:rPr sz="1800" spc="-18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길이가</a:t>
            </a:r>
            <a:r>
              <a:rPr sz="1800" spc="-26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길어지므로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Calibri"/>
                <a:cs typeface="Calibri"/>
              </a:rPr>
              <a:t>8</a:t>
            </a:r>
            <a:r>
              <a:rPr sz="1800" spc="-5" dirty="0">
                <a:latin typeface="맑은 고딕"/>
                <a:cs typeface="맑은 고딕"/>
              </a:rPr>
              <a:t>진수나</a:t>
            </a:r>
            <a:r>
              <a:rPr sz="1800" spc="-265" dirty="0">
                <a:latin typeface="맑은 고딕"/>
                <a:cs typeface="맑은 고딕"/>
              </a:rPr>
              <a:t> </a:t>
            </a:r>
            <a:r>
              <a:rPr sz="1800" spc="-10" dirty="0">
                <a:latin typeface="Calibri"/>
                <a:cs typeface="Calibri"/>
              </a:rPr>
              <a:t>16</a:t>
            </a:r>
            <a:r>
              <a:rPr sz="1800" spc="-10" dirty="0">
                <a:latin typeface="맑은 고딕"/>
                <a:cs typeface="맑은 고딕"/>
              </a:rPr>
              <a:t>진수를</a:t>
            </a:r>
            <a:r>
              <a:rPr sz="1800" spc="-18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사용하기도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한다</a:t>
            </a:r>
            <a:r>
              <a:rPr sz="2000" dirty="0">
                <a:latin typeface="Calibri"/>
                <a:cs typeface="Calibri"/>
              </a:rPr>
              <a:t>.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4AB8C25F-CCA0-22DA-40AF-FB6D09B5B7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</a:t>
            </a:r>
            <a:r>
              <a:rPr lang="en-US" altLang="ko-KR" sz="3600" spc="-105" dirty="0">
                <a:latin typeface="Calibri Light"/>
                <a:cs typeface="Calibri Light"/>
              </a:rPr>
              <a:t>1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컴퓨터는 데이터를 어떻게 표현할까</a:t>
            </a:r>
            <a:r>
              <a:rPr lang="en-US" altLang="ko-KR" sz="3600" spc="-75" dirty="0"/>
              <a:t>?</a:t>
            </a:r>
            <a:r>
              <a:rPr sz="3200" b="0" dirty="0">
                <a:latin typeface="Calibri Light"/>
                <a:cs typeface="Calibri Light"/>
              </a:rPr>
              <a:t>	</a:t>
            </a:r>
            <a:endParaRPr sz="32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61950" y="1466850"/>
            <a:ext cx="10734675" cy="4819650"/>
            <a:chOff x="361950" y="1466850"/>
            <a:chExt cx="10734675" cy="48196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6525" y="1466850"/>
              <a:ext cx="4610100" cy="48196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50" y="4467225"/>
              <a:ext cx="6000750" cy="13144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781169" y="4267200"/>
              <a:ext cx="1131570" cy="723900"/>
            </a:xfrm>
            <a:custGeom>
              <a:avLst/>
              <a:gdLst/>
              <a:ahLst/>
              <a:cxnLst/>
              <a:rect l="l" t="t" r="r" b="b"/>
              <a:pathLst>
                <a:path w="1131570" h="723900">
                  <a:moveTo>
                    <a:pt x="1131442" y="0"/>
                  </a:moveTo>
                  <a:lnTo>
                    <a:pt x="950467" y="0"/>
                  </a:lnTo>
                  <a:lnTo>
                    <a:pt x="897949" y="1255"/>
                  </a:lnTo>
                  <a:lnTo>
                    <a:pt x="846111" y="4981"/>
                  </a:lnTo>
                  <a:lnTo>
                    <a:pt x="795053" y="11113"/>
                  </a:lnTo>
                  <a:lnTo>
                    <a:pt x="744875" y="19591"/>
                  </a:lnTo>
                  <a:lnTo>
                    <a:pt x="695676" y="30350"/>
                  </a:lnTo>
                  <a:lnTo>
                    <a:pt x="647555" y="43329"/>
                  </a:lnTo>
                  <a:lnTo>
                    <a:pt x="600611" y="58465"/>
                  </a:lnTo>
                  <a:lnTo>
                    <a:pt x="554943" y="75695"/>
                  </a:lnTo>
                  <a:lnTo>
                    <a:pt x="510651" y="94957"/>
                  </a:lnTo>
                  <a:lnTo>
                    <a:pt x="467834" y="116188"/>
                  </a:lnTo>
                  <a:lnTo>
                    <a:pt x="426590" y="139326"/>
                  </a:lnTo>
                  <a:lnTo>
                    <a:pt x="387020" y="164307"/>
                  </a:lnTo>
                  <a:lnTo>
                    <a:pt x="349222" y="191071"/>
                  </a:lnTo>
                  <a:lnTo>
                    <a:pt x="313296" y="219553"/>
                  </a:lnTo>
                  <a:lnTo>
                    <a:pt x="279341" y="249692"/>
                  </a:lnTo>
                  <a:lnTo>
                    <a:pt x="247455" y="281425"/>
                  </a:lnTo>
                  <a:lnTo>
                    <a:pt x="217739" y="314688"/>
                  </a:lnTo>
                  <a:lnTo>
                    <a:pt x="190291" y="349421"/>
                  </a:lnTo>
                  <a:lnTo>
                    <a:pt x="165211" y="385560"/>
                  </a:lnTo>
                  <a:lnTo>
                    <a:pt x="142598" y="423042"/>
                  </a:lnTo>
                  <a:lnTo>
                    <a:pt x="122550" y="461805"/>
                  </a:lnTo>
                  <a:lnTo>
                    <a:pt x="105168" y="501787"/>
                  </a:lnTo>
                  <a:lnTo>
                    <a:pt x="90550" y="542925"/>
                  </a:lnTo>
                  <a:lnTo>
                    <a:pt x="0" y="542925"/>
                  </a:lnTo>
                  <a:lnTo>
                    <a:pt x="152780" y="723900"/>
                  </a:lnTo>
                  <a:lnTo>
                    <a:pt x="361950" y="542925"/>
                  </a:lnTo>
                  <a:lnTo>
                    <a:pt x="271525" y="542925"/>
                  </a:lnTo>
                  <a:lnTo>
                    <a:pt x="286143" y="501787"/>
                  </a:lnTo>
                  <a:lnTo>
                    <a:pt x="303525" y="461805"/>
                  </a:lnTo>
                  <a:lnTo>
                    <a:pt x="323573" y="423042"/>
                  </a:lnTo>
                  <a:lnTo>
                    <a:pt x="346186" y="385560"/>
                  </a:lnTo>
                  <a:lnTo>
                    <a:pt x="371266" y="349421"/>
                  </a:lnTo>
                  <a:lnTo>
                    <a:pt x="398714" y="314688"/>
                  </a:lnTo>
                  <a:lnTo>
                    <a:pt x="428430" y="281425"/>
                  </a:lnTo>
                  <a:lnTo>
                    <a:pt x="460316" y="249692"/>
                  </a:lnTo>
                  <a:lnTo>
                    <a:pt x="494271" y="219553"/>
                  </a:lnTo>
                  <a:lnTo>
                    <a:pt x="530197" y="191071"/>
                  </a:lnTo>
                  <a:lnTo>
                    <a:pt x="567995" y="164307"/>
                  </a:lnTo>
                  <a:lnTo>
                    <a:pt x="607565" y="139326"/>
                  </a:lnTo>
                  <a:lnTo>
                    <a:pt x="648809" y="116188"/>
                  </a:lnTo>
                  <a:lnTo>
                    <a:pt x="691626" y="94957"/>
                  </a:lnTo>
                  <a:lnTo>
                    <a:pt x="735918" y="75695"/>
                  </a:lnTo>
                  <a:lnTo>
                    <a:pt x="781586" y="58465"/>
                  </a:lnTo>
                  <a:lnTo>
                    <a:pt x="828530" y="43329"/>
                  </a:lnTo>
                  <a:lnTo>
                    <a:pt x="876651" y="30350"/>
                  </a:lnTo>
                  <a:lnTo>
                    <a:pt x="925850" y="19591"/>
                  </a:lnTo>
                  <a:lnTo>
                    <a:pt x="976028" y="11113"/>
                  </a:lnTo>
                  <a:lnTo>
                    <a:pt x="1027086" y="4981"/>
                  </a:lnTo>
                  <a:lnTo>
                    <a:pt x="1078924" y="1255"/>
                  </a:lnTo>
                  <a:lnTo>
                    <a:pt x="1131442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22188" y="4267200"/>
              <a:ext cx="979169" cy="723900"/>
            </a:xfrm>
            <a:custGeom>
              <a:avLst/>
              <a:gdLst/>
              <a:ahLst/>
              <a:cxnLst/>
              <a:rect l="l" t="t" r="r" b="b"/>
              <a:pathLst>
                <a:path w="979170" h="723900">
                  <a:moveTo>
                    <a:pt x="90424" y="0"/>
                  </a:moveTo>
                  <a:lnTo>
                    <a:pt x="67758" y="238"/>
                  </a:lnTo>
                  <a:lnTo>
                    <a:pt x="45116" y="952"/>
                  </a:lnTo>
                  <a:lnTo>
                    <a:pt x="22522" y="2143"/>
                  </a:lnTo>
                  <a:lnTo>
                    <a:pt x="0" y="3810"/>
                  </a:lnTo>
                  <a:lnTo>
                    <a:pt x="53840" y="9635"/>
                  </a:lnTo>
                  <a:lnTo>
                    <a:pt x="106546" y="18003"/>
                  </a:lnTo>
                  <a:lnTo>
                    <a:pt x="158030" y="28832"/>
                  </a:lnTo>
                  <a:lnTo>
                    <a:pt x="208199" y="42040"/>
                  </a:lnTo>
                  <a:lnTo>
                    <a:pt x="256963" y="57546"/>
                  </a:lnTo>
                  <a:lnTo>
                    <a:pt x="304232" y="75267"/>
                  </a:lnTo>
                  <a:lnTo>
                    <a:pt x="349915" y="95121"/>
                  </a:lnTo>
                  <a:lnTo>
                    <a:pt x="393921" y="117026"/>
                  </a:lnTo>
                  <a:lnTo>
                    <a:pt x="436159" y="140901"/>
                  </a:lnTo>
                  <a:lnTo>
                    <a:pt x="476540" y="166664"/>
                  </a:lnTo>
                  <a:lnTo>
                    <a:pt x="514972" y="194232"/>
                  </a:lnTo>
                  <a:lnTo>
                    <a:pt x="551365" y="223524"/>
                  </a:lnTo>
                  <a:lnTo>
                    <a:pt x="585629" y="254458"/>
                  </a:lnTo>
                  <a:lnTo>
                    <a:pt x="617672" y="286952"/>
                  </a:lnTo>
                  <a:lnTo>
                    <a:pt x="647404" y="320923"/>
                  </a:lnTo>
                  <a:lnTo>
                    <a:pt x="674734" y="356291"/>
                  </a:lnTo>
                  <a:lnTo>
                    <a:pt x="699573" y="392973"/>
                  </a:lnTo>
                  <a:lnTo>
                    <a:pt x="721828" y="430886"/>
                  </a:lnTo>
                  <a:lnTo>
                    <a:pt x="741410" y="469950"/>
                  </a:lnTo>
                  <a:lnTo>
                    <a:pt x="758228" y="510082"/>
                  </a:lnTo>
                  <a:lnTo>
                    <a:pt x="772191" y="551201"/>
                  </a:lnTo>
                  <a:lnTo>
                    <a:pt x="783210" y="593224"/>
                  </a:lnTo>
                  <a:lnTo>
                    <a:pt x="791192" y="636069"/>
                  </a:lnTo>
                  <a:lnTo>
                    <a:pt x="796048" y="679655"/>
                  </a:lnTo>
                  <a:lnTo>
                    <a:pt x="797687" y="723900"/>
                  </a:lnTo>
                  <a:lnTo>
                    <a:pt x="978662" y="723900"/>
                  </a:lnTo>
                  <a:lnTo>
                    <a:pt x="977154" y="681365"/>
                  </a:lnTo>
                  <a:lnTo>
                    <a:pt x="972686" y="639478"/>
                  </a:lnTo>
                  <a:lnTo>
                    <a:pt x="965342" y="598306"/>
                  </a:lnTo>
                  <a:lnTo>
                    <a:pt x="955205" y="557917"/>
                  </a:lnTo>
                  <a:lnTo>
                    <a:pt x="942357" y="518379"/>
                  </a:lnTo>
                  <a:lnTo>
                    <a:pt x="926883" y="479759"/>
                  </a:lnTo>
                  <a:lnTo>
                    <a:pt x="908865" y="442126"/>
                  </a:lnTo>
                  <a:lnTo>
                    <a:pt x="888387" y="405548"/>
                  </a:lnTo>
                  <a:lnTo>
                    <a:pt x="865532" y="370092"/>
                  </a:lnTo>
                  <a:lnTo>
                    <a:pt x="840384" y="335827"/>
                  </a:lnTo>
                  <a:lnTo>
                    <a:pt x="813025" y="302819"/>
                  </a:lnTo>
                  <a:lnTo>
                    <a:pt x="783538" y="271138"/>
                  </a:lnTo>
                  <a:lnTo>
                    <a:pt x="752008" y="240851"/>
                  </a:lnTo>
                  <a:lnTo>
                    <a:pt x="718518" y="212026"/>
                  </a:lnTo>
                  <a:lnTo>
                    <a:pt x="683150" y="184731"/>
                  </a:lnTo>
                  <a:lnTo>
                    <a:pt x="645988" y="159033"/>
                  </a:lnTo>
                  <a:lnTo>
                    <a:pt x="607116" y="135001"/>
                  </a:lnTo>
                  <a:lnTo>
                    <a:pt x="566615" y="112703"/>
                  </a:lnTo>
                  <a:lnTo>
                    <a:pt x="524571" y="92206"/>
                  </a:lnTo>
                  <a:lnTo>
                    <a:pt x="481066" y="73578"/>
                  </a:lnTo>
                  <a:lnTo>
                    <a:pt x="436183" y="56888"/>
                  </a:lnTo>
                  <a:lnTo>
                    <a:pt x="390006" y="42202"/>
                  </a:lnTo>
                  <a:lnTo>
                    <a:pt x="342617" y="29590"/>
                  </a:lnTo>
                  <a:lnTo>
                    <a:pt x="294101" y="19118"/>
                  </a:lnTo>
                  <a:lnTo>
                    <a:pt x="244540" y="10856"/>
                  </a:lnTo>
                  <a:lnTo>
                    <a:pt x="194018" y="4870"/>
                  </a:lnTo>
                  <a:lnTo>
                    <a:pt x="142618" y="1228"/>
                  </a:lnTo>
                  <a:lnTo>
                    <a:pt x="90424" y="0"/>
                  </a:lnTo>
                  <a:close/>
                </a:path>
              </a:pathLst>
            </a:custGeom>
            <a:solidFill>
              <a:srgbClr val="B769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81169" y="4267200"/>
              <a:ext cx="2019935" cy="723900"/>
            </a:xfrm>
            <a:custGeom>
              <a:avLst/>
              <a:gdLst/>
              <a:ahLst/>
              <a:cxnLst/>
              <a:rect l="l" t="t" r="r" b="b"/>
              <a:pathLst>
                <a:path w="2019934" h="723900">
                  <a:moveTo>
                    <a:pt x="1041018" y="3810"/>
                  </a:moveTo>
                  <a:lnTo>
                    <a:pt x="1094859" y="9635"/>
                  </a:lnTo>
                  <a:lnTo>
                    <a:pt x="1147565" y="18003"/>
                  </a:lnTo>
                  <a:lnTo>
                    <a:pt x="1199049" y="28832"/>
                  </a:lnTo>
                  <a:lnTo>
                    <a:pt x="1249218" y="42040"/>
                  </a:lnTo>
                  <a:lnTo>
                    <a:pt x="1297982" y="57546"/>
                  </a:lnTo>
                  <a:lnTo>
                    <a:pt x="1345251" y="75267"/>
                  </a:lnTo>
                  <a:lnTo>
                    <a:pt x="1390934" y="95121"/>
                  </a:lnTo>
                  <a:lnTo>
                    <a:pt x="1434940" y="117026"/>
                  </a:lnTo>
                  <a:lnTo>
                    <a:pt x="1477178" y="140901"/>
                  </a:lnTo>
                  <a:lnTo>
                    <a:pt x="1517559" y="166664"/>
                  </a:lnTo>
                  <a:lnTo>
                    <a:pt x="1555991" y="194232"/>
                  </a:lnTo>
                  <a:lnTo>
                    <a:pt x="1592384" y="223524"/>
                  </a:lnTo>
                  <a:lnTo>
                    <a:pt x="1626648" y="254458"/>
                  </a:lnTo>
                  <a:lnTo>
                    <a:pt x="1658691" y="286952"/>
                  </a:lnTo>
                  <a:lnTo>
                    <a:pt x="1688423" y="320923"/>
                  </a:lnTo>
                  <a:lnTo>
                    <a:pt x="1715753" y="356291"/>
                  </a:lnTo>
                  <a:lnTo>
                    <a:pt x="1740592" y="392973"/>
                  </a:lnTo>
                  <a:lnTo>
                    <a:pt x="1762847" y="430886"/>
                  </a:lnTo>
                  <a:lnTo>
                    <a:pt x="1782429" y="469950"/>
                  </a:lnTo>
                  <a:lnTo>
                    <a:pt x="1799247" y="510082"/>
                  </a:lnTo>
                  <a:lnTo>
                    <a:pt x="1813210" y="551201"/>
                  </a:lnTo>
                  <a:lnTo>
                    <a:pt x="1824229" y="593224"/>
                  </a:lnTo>
                  <a:lnTo>
                    <a:pt x="1832211" y="636069"/>
                  </a:lnTo>
                  <a:lnTo>
                    <a:pt x="1837067" y="679655"/>
                  </a:lnTo>
                  <a:lnTo>
                    <a:pt x="1838705" y="723900"/>
                  </a:lnTo>
                  <a:lnTo>
                    <a:pt x="2019680" y="723900"/>
                  </a:lnTo>
                  <a:lnTo>
                    <a:pt x="2018173" y="681365"/>
                  </a:lnTo>
                  <a:lnTo>
                    <a:pt x="2013705" y="639478"/>
                  </a:lnTo>
                  <a:lnTo>
                    <a:pt x="2006361" y="598306"/>
                  </a:lnTo>
                  <a:lnTo>
                    <a:pt x="1996224" y="557917"/>
                  </a:lnTo>
                  <a:lnTo>
                    <a:pt x="1983376" y="518379"/>
                  </a:lnTo>
                  <a:lnTo>
                    <a:pt x="1967902" y="479759"/>
                  </a:lnTo>
                  <a:lnTo>
                    <a:pt x="1949884" y="442126"/>
                  </a:lnTo>
                  <a:lnTo>
                    <a:pt x="1929406" y="405548"/>
                  </a:lnTo>
                  <a:lnTo>
                    <a:pt x="1906551" y="370092"/>
                  </a:lnTo>
                  <a:lnTo>
                    <a:pt x="1881403" y="335827"/>
                  </a:lnTo>
                  <a:lnTo>
                    <a:pt x="1854044" y="302819"/>
                  </a:lnTo>
                  <a:lnTo>
                    <a:pt x="1824557" y="271138"/>
                  </a:lnTo>
                  <a:lnTo>
                    <a:pt x="1793027" y="240851"/>
                  </a:lnTo>
                  <a:lnTo>
                    <a:pt x="1759537" y="212026"/>
                  </a:lnTo>
                  <a:lnTo>
                    <a:pt x="1724169" y="184731"/>
                  </a:lnTo>
                  <a:lnTo>
                    <a:pt x="1687007" y="159033"/>
                  </a:lnTo>
                  <a:lnTo>
                    <a:pt x="1648135" y="135001"/>
                  </a:lnTo>
                  <a:lnTo>
                    <a:pt x="1607634" y="112703"/>
                  </a:lnTo>
                  <a:lnTo>
                    <a:pt x="1565590" y="92206"/>
                  </a:lnTo>
                  <a:lnTo>
                    <a:pt x="1522085" y="73578"/>
                  </a:lnTo>
                  <a:lnTo>
                    <a:pt x="1477202" y="56888"/>
                  </a:lnTo>
                  <a:lnTo>
                    <a:pt x="1431025" y="42202"/>
                  </a:lnTo>
                  <a:lnTo>
                    <a:pt x="1383636" y="29590"/>
                  </a:lnTo>
                  <a:lnTo>
                    <a:pt x="1335120" y="19118"/>
                  </a:lnTo>
                  <a:lnTo>
                    <a:pt x="1285559" y="10856"/>
                  </a:lnTo>
                  <a:lnTo>
                    <a:pt x="1235037" y="4870"/>
                  </a:lnTo>
                  <a:lnTo>
                    <a:pt x="1183637" y="1228"/>
                  </a:lnTo>
                  <a:lnTo>
                    <a:pt x="1131442" y="0"/>
                  </a:lnTo>
                  <a:lnTo>
                    <a:pt x="950467" y="0"/>
                  </a:lnTo>
                  <a:lnTo>
                    <a:pt x="897949" y="1255"/>
                  </a:lnTo>
                  <a:lnTo>
                    <a:pt x="846111" y="4981"/>
                  </a:lnTo>
                  <a:lnTo>
                    <a:pt x="795053" y="11113"/>
                  </a:lnTo>
                  <a:lnTo>
                    <a:pt x="744875" y="19591"/>
                  </a:lnTo>
                  <a:lnTo>
                    <a:pt x="695676" y="30350"/>
                  </a:lnTo>
                  <a:lnTo>
                    <a:pt x="647555" y="43329"/>
                  </a:lnTo>
                  <a:lnTo>
                    <a:pt x="600611" y="58465"/>
                  </a:lnTo>
                  <a:lnTo>
                    <a:pt x="554943" y="75695"/>
                  </a:lnTo>
                  <a:lnTo>
                    <a:pt x="510651" y="94957"/>
                  </a:lnTo>
                  <a:lnTo>
                    <a:pt x="467834" y="116188"/>
                  </a:lnTo>
                  <a:lnTo>
                    <a:pt x="426590" y="139326"/>
                  </a:lnTo>
                  <a:lnTo>
                    <a:pt x="387020" y="164307"/>
                  </a:lnTo>
                  <a:lnTo>
                    <a:pt x="349222" y="191071"/>
                  </a:lnTo>
                  <a:lnTo>
                    <a:pt x="313296" y="219553"/>
                  </a:lnTo>
                  <a:lnTo>
                    <a:pt x="279341" y="249692"/>
                  </a:lnTo>
                  <a:lnTo>
                    <a:pt x="247455" y="281425"/>
                  </a:lnTo>
                  <a:lnTo>
                    <a:pt x="217739" y="314688"/>
                  </a:lnTo>
                  <a:lnTo>
                    <a:pt x="190291" y="349421"/>
                  </a:lnTo>
                  <a:lnTo>
                    <a:pt x="165211" y="385560"/>
                  </a:lnTo>
                  <a:lnTo>
                    <a:pt x="142598" y="423042"/>
                  </a:lnTo>
                  <a:lnTo>
                    <a:pt x="122550" y="461805"/>
                  </a:lnTo>
                  <a:lnTo>
                    <a:pt x="105168" y="501787"/>
                  </a:lnTo>
                  <a:lnTo>
                    <a:pt x="90550" y="542925"/>
                  </a:lnTo>
                  <a:lnTo>
                    <a:pt x="0" y="542925"/>
                  </a:lnTo>
                  <a:lnTo>
                    <a:pt x="152780" y="723900"/>
                  </a:lnTo>
                  <a:lnTo>
                    <a:pt x="361950" y="542925"/>
                  </a:lnTo>
                  <a:lnTo>
                    <a:pt x="271525" y="542925"/>
                  </a:lnTo>
                  <a:lnTo>
                    <a:pt x="286143" y="501787"/>
                  </a:lnTo>
                  <a:lnTo>
                    <a:pt x="303525" y="461805"/>
                  </a:lnTo>
                  <a:lnTo>
                    <a:pt x="323573" y="423042"/>
                  </a:lnTo>
                  <a:lnTo>
                    <a:pt x="346186" y="385560"/>
                  </a:lnTo>
                  <a:lnTo>
                    <a:pt x="371266" y="349421"/>
                  </a:lnTo>
                  <a:lnTo>
                    <a:pt x="398714" y="314688"/>
                  </a:lnTo>
                  <a:lnTo>
                    <a:pt x="428430" y="281425"/>
                  </a:lnTo>
                  <a:lnTo>
                    <a:pt x="460316" y="249692"/>
                  </a:lnTo>
                  <a:lnTo>
                    <a:pt x="494271" y="219553"/>
                  </a:lnTo>
                  <a:lnTo>
                    <a:pt x="530197" y="191071"/>
                  </a:lnTo>
                  <a:lnTo>
                    <a:pt x="567995" y="164307"/>
                  </a:lnTo>
                  <a:lnTo>
                    <a:pt x="607565" y="139326"/>
                  </a:lnTo>
                  <a:lnTo>
                    <a:pt x="648809" y="116188"/>
                  </a:lnTo>
                  <a:lnTo>
                    <a:pt x="691626" y="94957"/>
                  </a:lnTo>
                  <a:lnTo>
                    <a:pt x="735918" y="75695"/>
                  </a:lnTo>
                  <a:lnTo>
                    <a:pt x="781586" y="58465"/>
                  </a:lnTo>
                  <a:lnTo>
                    <a:pt x="828530" y="43329"/>
                  </a:lnTo>
                  <a:lnTo>
                    <a:pt x="876651" y="30350"/>
                  </a:lnTo>
                  <a:lnTo>
                    <a:pt x="925850" y="19591"/>
                  </a:lnTo>
                  <a:lnTo>
                    <a:pt x="976028" y="11113"/>
                  </a:lnTo>
                  <a:lnTo>
                    <a:pt x="1027086" y="4981"/>
                  </a:lnTo>
                  <a:lnTo>
                    <a:pt x="1078924" y="1255"/>
                  </a:lnTo>
                  <a:lnTo>
                    <a:pt x="1131442" y="0"/>
                  </a:lnTo>
                </a:path>
              </a:pathLst>
            </a:custGeom>
            <a:ln w="15875">
              <a:solidFill>
                <a:srgbClr val="A75F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85532" y="1433568"/>
            <a:ext cx="4697095" cy="204004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25"/>
              </a:spcBef>
              <a:buFont typeface=""/>
              <a:buChar char="■"/>
              <a:tabLst>
                <a:tab pos="327660" algn="l"/>
              </a:tabLst>
            </a:pPr>
            <a:r>
              <a:rPr sz="2000" b="1" spc="30" dirty="0">
                <a:solidFill>
                  <a:srgbClr val="006FC0"/>
                </a:solidFill>
                <a:latin typeface="Calibri"/>
                <a:cs typeface="Calibri"/>
              </a:rPr>
              <a:t>8</a:t>
            </a:r>
            <a:r>
              <a:rPr sz="2000" b="1" spc="20" dirty="0">
                <a:solidFill>
                  <a:srgbClr val="006FC0"/>
                </a:solidFill>
                <a:latin typeface="맑은 고딕"/>
                <a:cs typeface="맑은 고딕"/>
              </a:rPr>
              <a:t>진수</a:t>
            </a:r>
            <a:r>
              <a:rPr sz="2000" b="1" spc="5" dirty="0">
                <a:solidFill>
                  <a:srgbClr val="006FC0"/>
                </a:solidFill>
                <a:latin typeface="Calibri"/>
                <a:cs typeface="Calibri"/>
              </a:rPr>
              <a:t>,</a:t>
            </a:r>
            <a:r>
              <a:rPr sz="2000" b="1" spc="-1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30" dirty="0">
                <a:solidFill>
                  <a:srgbClr val="006FC0"/>
                </a:solidFill>
                <a:latin typeface="Calibri"/>
                <a:cs typeface="Calibri"/>
              </a:rPr>
              <a:t>10</a:t>
            </a: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진</a:t>
            </a:r>
            <a:r>
              <a:rPr sz="2000" b="1" spc="20" dirty="0">
                <a:solidFill>
                  <a:srgbClr val="006FC0"/>
                </a:solidFill>
                <a:latin typeface="맑은 고딕"/>
                <a:cs typeface="맑은 고딕"/>
              </a:rPr>
              <a:t>수</a:t>
            </a:r>
            <a:r>
              <a:rPr sz="2000" b="1" spc="5" dirty="0">
                <a:solidFill>
                  <a:srgbClr val="006FC0"/>
                </a:solidFill>
                <a:latin typeface="Calibri"/>
                <a:cs typeface="Calibri"/>
              </a:rPr>
              <a:t>,</a:t>
            </a:r>
            <a:r>
              <a:rPr sz="2000" b="1" spc="-1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30" dirty="0">
                <a:solidFill>
                  <a:srgbClr val="006FC0"/>
                </a:solidFill>
                <a:latin typeface="Calibri"/>
                <a:cs typeface="Calibri"/>
              </a:rPr>
              <a:t>1</a:t>
            </a:r>
            <a:r>
              <a:rPr sz="2000" b="1" spc="35" dirty="0">
                <a:solidFill>
                  <a:srgbClr val="006FC0"/>
                </a:solidFill>
                <a:latin typeface="Calibri"/>
                <a:cs typeface="Calibri"/>
              </a:rPr>
              <a:t>6</a:t>
            </a: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진수</a:t>
            </a:r>
            <a:endParaRPr sz="20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650" dirty="0">
              <a:latin typeface="맑은 고딕"/>
              <a:cs typeface="맑은 고딕"/>
            </a:endParaRPr>
          </a:p>
          <a:p>
            <a:pPr marL="60325">
              <a:lnSpc>
                <a:spcPct val="100000"/>
              </a:lnSpc>
            </a:pPr>
            <a:r>
              <a:rPr sz="1800" spc="-5" dirty="0">
                <a:latin typeface="맑은 고딕"/>
                <a:cs typeface="맑은 고딕"/>
              </a:rPr>
              <a:t>숫</a:t>
            </a:r>
            <a:r>
              <a:rPr sz="1800" dirty="0">
                <a:latin typeface="맑은 고딕"/>
                <a:cs typeface="맑은 고딕"/>
              </a:rPr>
              <a:t>자</a:t>
            </a:r>
            <a:r>
              <a:rPr sz="1800" spc="-185" dirty="0">
                <a:latin typeface="맑은 고딕"/>
                <a:cs typeface="맑은 고딕"/>
              </a:rPr>
              <a:t> </a:t>
            </a:r>
            <a:r>
              <a:rPr sz="1800" spc="-15" dirty="0">
                <a:latin typeface="Calibri"/>
                <a:cs typeface="Calibri"/>
              </a:rPr>
              <a:t>10</a:t>
            </a:r>
            <a:r>
              <a:rPr sz="1800" dirty="0">
                <a:latin typeface="맑은 고딕"/>
                <a:cs typeface="맑은 고딕"/>
              </a:rPr>
              <a:t>을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spc="-15" dirty="0">
                <a:latin typeface="Calibri"/>
                <a:cs typeface="Calibri"/>
              </a:rPr>
              <a:t>8</a:t>
            </a:r>
            <a:r>
              <a:rPr sz="1800" spc="-5" dirty="0">
                <a:latin typeface="맑은 고딕"/>
                <a:cs typeface="맑은 고딕"/>
              </a:rPr>
              <a:t>진</a:t>
            </a:r>
            <a:r>
              <a:rPr sz="1800" dirty="0">
                <a:latin typeface="맑은 고딕"/>
                <a:cs typeface="맑은 고딕"/>
              </a:rPr>
              <a:t>수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10</a:t>
            </a:r>
            <a:r>
              <a:rPr sz="1800" dirty="0">
                <a:latin typeface="맑은 고딕"/>
                <a:cs typeface="맑은 고딕"/>
              </a:rPr>
              <a:t>진수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16</a:t>
            </a:r>
            <a:r>
              <a:rPr sz="1800" dirty="0">
                <a:latin typeface="맑은 고딕"/>
                <a:cs typeface="맑은 고딕"/>
              </a:rPr>
              <a:t>진수로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출력해보자</a:t>
            </a: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150" dirty="0">
              <a:latin typeface="맑은 고딕"/>
              <a:cs typeface="맑은 고딕"/>
            </a:endParaRPr>
          </a:p>
          <a:p>
            <a:pPr marL="418465" marR="1210310" indent="-314960">
              <a:lnSpc>
                <a:spcPct val="100800"/>
              </a:lnSpc>
              <a:spcBef>
                <a:spcPts val="5"/>
              </a:spcBef>
            </a:pPr>
            <a:r>
              <a:rPr sz="1800" dirty="0">
                <a:latin typeface="맑은 고딕"/>
                <a:cs typeface="맑은 고딕"/>
              </a:rPr>
              <a:t>⇒</a:t>
            </a:r>
            <a:r>
              <a:rPr sz="1800" spc="204" dirty="0">
                <a:latin typeface="맑은 고딕"/>
                <a:cs typeface="맑은 고딕"/>
              </a:rPr>
              <a:t> </a:t>
            </a:r>
            <a:r>
              <a:rPr sz="1800" spc="-15" dirty="0">
                <a:latin typeface="Calibri"/>
                <a:cs typeface="Calibri"/>
              </a:rPr>
              <a:t>0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1010</a:t>
            </a:r>
            <a:r>
              <a:rPr lang="en-US" altLang="ko-KR" sz="1800" spc="-15" dirty="0">
                <a:latin typeface="Calibri"/>
                <a:cs typeface="Calibri"/>
              </a:rPr>
              <a:t>;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0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dirty="0">
                <a:latin typeface="맑은 고딕"/>
                <a:cs typeface="맑은 고딕"/>
              </a:rPr>
              <a:t>로</a:t>
            </a:r>
            <a:r>
              <a:rPr sz="1800" spc="-26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시작하면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spc="-15" dirty="0">
                <a:latin typeface="Calibri"/>
                <a:cs typeface="Calibri"/>
              </a:rPr>
              <a:t>2</a:t>
            </a:r>
            <a:r>
              <a:rPr sz="1800" dirty="0">
                <a:latin typeface="맑은 고딕"/>
                <a:cs typeface="맑은 고딕"/>
              </a:rPr>
              <a:t>진수  </a:t>
            </a:r>
            <a:r>
              <a:rPr sz="1800" spc="-15" dirty="0">
                <a:latin typeface="Calibri"/>
                <a:cs typeface="Calibri"/>
              </a:rPr>
              <a:t>01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0</a:t>
            </a:r>
            <a:r>
              <a:rPr sz="1800" dirty="0">
                <a:latin typeface="맑은 고딕"/>
                <a:cs typeface="맑은 고딕"/>
              </a:rPr>
              <a:t>가</a:t>
            </a:r>
            <a:r>
              <a:rPr sz="1800" spc="-18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앞</a:t>
            </a:r>
            <a:r>
              <a:rPr sz="1800" dirty="0">
                <a:latin typeface="맑은 고딕"/>
                <a:cs typeface="맑은 고딕"/>
              </a:rPr>
              <a:t>에</a:t>
            </a:r>
            <a:r>
              <a:rPr sz="1800" spc="-26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시작하면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spc="-15" dirty="0">
                <a:latin typeface="Calibri"/>
                <a:cs typeface="Calibri"/>
              </a:rPr>
              <a:t>8</a:t>
            </a:r>
            <a:r>
              <a:rPr sz="1800" spc="-5" dirty="0">
                <a:latin typeface="맑은 고딕"/>
                <a:cs typeface="맑은 고딕"/>
              </a:rPr>
              <a:t>진수</a:t>
            </a:r>
            <a:endParaRPr sz="1800" dirty="0">
              <a:latin typeface="맑은 고딕"/>
              <a:cs typeface="맑은 고딕"/>
            </a:endParaRPr>
          </a:p>
          <a:p>
            <a:pPr marL="418465">
              <a:lnSpc>
                <a:spcPts val="2100"/>
              </a:lnSpc>
            </a:pPr>
            <a:r>
              <a:rPr sz="1800" spc="-15" dirty="0">
                <a:latin typeface="Calibri"/>
                <a:cs typeface="Calibri"/>
              </a:rPr>
              <a:t>0</a:t>
            </a:r>
            <a:r>
              <a:rPr sz="1800" spc="-40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0</a:t>
            </a:r>
            <a:r>
              <a:rPr sz="1800" spc="-30" dirty="0">
                <a:latin typeface="Calibri"/>
                <a:cs typeface="Calibri"/>
              </a:rPr>
              <a:t>X</a:t>
            </a:r>
            <a:r>
              <a:rPr sz="1800" dirty="0">
                <a:latin typeface="맑은 고딕"/>
                <a:cs typeface="맑은 고딕"/>
              </a:rPr>
              <a:t>로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시작하면</a:t>
            </a:r>
            <a:r>
              <a:rPr sz="1800" spc="-185" dirty="0">
                <a:latin typeface="맑은 고딕"/>
                <a:cs typeface="맑은 고딕"/>
              </a:rPr>
              <a:t> </a:t>
            </a:r>
            <a:r>
              <a:rPr sz="1800" spc="-15" dirty="0">
                <a:latin typeface="Calibri"/>
                <a:cs typeface="Calibri"/>
              </a:rPr>
              <a:t>16</a:t>
            </a:r>
            <a:r>
              <a:rPr sz="1800" dirty="0">
                <a:latin typeface="맑은 고딕"/>
                <a:cs typeface="맑은 고딕"/>
              </a:rPr>
              <a:t>진수</a:t>
            </a: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C0A881B5-81EB-F514-70C6-A539184D33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</a:t>
            </a:r>
            <a:r>
              <a:rPr lang="en-US" altLang="ko-KR" sz="3600" spc="-105" dirty="0">
                <a:latin typeface="Calibri Light"/>
                <a:cs typeface="Calibri Light"/>
              </a:rPr>
              <a:t>1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컴퓨터는 데이터를 어떻게 표현할까</a:t>
            </a:r>
            <a:r>
              <a:rPr lang="en-US" altLang="ko-KR" sz="3600" spc="-75" dirty="0"/>
              <a:t>?</a:t>
            </a:r>
            <a:r>
              <a:rPr sz="3200" b="0" dirty="0">
                <a:latin typeface="Calibri Light"/>
                <a:cs typeface="Calibri Light"/>
              </a:rPr>
              <a:t>	</a:t>
            </a:r>
            <a:endParaRPr sz="32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4592" y="1515338"/>
            <a:ext cx="3376929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음</a:t>
            </a:r>
            <a:r>
              <a:rPr sz="2000" b="1" spc="30" dirty="0">
                <a:solidFill>
                  <a:srgbClr val="006FC0"/>
                </a:solidFill>
                <a:latin typeface="맑은 고딕"/>
                <a:cs typeface="맑은 고딕"/>
              </a:rPr>
              <a:t>의</a:t>
            </a:r>
            <a:r>
              <a:rPr sz="2000" b="1" spc="-335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정수</a:t>
            </a:r>
            <a:r>
              <a:rPr sz="2000" b="1" spc="30" dirty="0">
                <a:solidFill>
                  <a:srgbClr val="006FC0"/>
                </a:solidFill>
                <a:latin typeface="맑은 고딕"/>
                <a:cs typeface="맑은 고딕"/>
              </a:rPr>
              <a:t>는</a:t>
            </a:r>
            <a:r>
              <a:rPr sz="2000" b="1" spc="-335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어떻</a:t>
            </a:r>
            <a:r>
              <a:rPr sz="2000" b="1" spc="30" dirty="0">
                <a:solidFill>
                  <a:srgbClr val="006FC0"/>
                </a:solidFill>
                <a:latin typeface="맑은 고딕"/>
                <a:cs typeface="맑은 고딕"/>
              </a:rPr>
              <a:t>게</a:t>
            </a:r>
            <a:r>
              <a:rPr sz="2000" b="1" spc="-335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표현할까</a:t>
            </a:r>
            <a:r>
              <a:rPr sz="2000" b="1" spc="10" dirty="0">
                <a:solidFill>
                  <a:srgbClr val="006FC0"/>
                </a:solidFill>
                <a:latin typeface="Calibri"/>
                <a:cs typeface="Calibri"/>
              </a:rPr>
              <a:t>?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9272" y="1999906"/>
            <a:ext cx="5842277" cy="3971251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4372F67E-8330-D768-26F3-C73D37832E8F}"/>
              </a:ext>
            </a:extLst>
          </p:cNvPr>
          <p:cNvSpPr txBox="1">
            <a:spLocks/>
          </p:cNvSpPr>
          <p:nvPr/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 anchor="b">
            <a:sp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200" b="0" i="0" u="sng" kern="1200" spc="-50" baseline="0">
                <a:solidFill>
                  <a:srgbClr val="404040"/>
                </a:solidFill>
                <a:latin typeface="맑은 고딕"/>
                <a:ea typeface="+mj-ea"/>
                <a:cs typeface="맑은 고딕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u="none" spc="-55" dirty="0">
                <a:latin typeface="Calibri Light"/>
                <a:cs typeface="Calibri Light"/>
              </a:rPr>
              <a:t>2-</a:t>
            </a:r>
            <a:r>
              <a:rPr lang="en-US" altLang="ko-KR" sz="3600" u="none" spc="-105" dirty="0">
                <a:latin typeface="Calibri Light"/>
                <a:cs typeface="Calibri Light"/>
              </a:rPr>
              <a:t>1</a:t>
            </a:r>
            <a:r>
              <a:rPr lang="en-US" altLang="ko-KR" sz="3600" u="none" dirty="0">
                <a:latin typeface="Calibri Light"/>
                <a:cs typeface="Calibri Light"/>
              </a:rPr>
              <a:t>.</a:t>
            </a:r>
            <a:r>
              <a:rPr lang="ko-KR" altLang="en-US" sz="3600" u="none" spc="-45" dirty="0">
                <a:latin typeface="Calibri Light"/>
                <a:cs typeface="Calibri Light"/>
              </a:rPr>
              <a:t> </a:t>
            </a:r>
            <a:r>
              <a:rPr lang="ko-KR" altLang="en-US" sz="3600" u="none" spc="-75" dirty="0"/>
              <a:t>컴퓨터는 데이터를 어떻게 표현할까</a:t>
            </a:r>
            <a:r>
              <a:rPr lang="en-US" altLang="ko-KR" sz="3600" u="none" spc="-75" dirty="0"/>
              <a:t>?</a:t>
            </a:r>
            <a:r>
              <a:rPr lang="ko-KR" altLang="en-US" u="none" dirty="0">
                <a:latin typeface="Calibri Light"/>
                <a:cs typeface="Calibri Light"/>
              </a:rPr>
              <a:t>	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18247" y="1594061"/>
            <a:ext cx="3376929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음</a:t>
            </a:r>
            <a:r>
              <a:rPr sz="2000" b="1" spc="30" dirty="0">
                <a:solidFill>
                  <a:srgbClr val="006FC0"/>
                </a:solidFill>
                <a:latin typeface="맑은 고딕"/>
                <a:cs typeface="맑은 고딕"/>
              </a:rPr>
              <a:t>의</a:t>
            </a:r>
            <a:r>
              <a:rPr sz="2000" b="1" spc="-335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정수</a:t>
            </a:r>
            <a:r>
              <a:rPr sz="2000" b="1" spc="30" dirty="0">
                <a:solidFill>
                  <a:srgbClr val="006FC0"/>
                </a:solidFill>
                <a:latin typeface="맑은 고딕"/>
                <a:cs typeface="맑은 고딕"/>
              </a:rPr>
              <a:t>는</a:t>
            </a:r>
            <a:r>
              <a:rPr sz="2000" b="1" spc="-335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어떻</a:t>
            </a:r>
            <a:r>
              <a:rPr sz="2000" b="1" spc="30" dirty="0">
                <a:solidFill>
                  <a:srgbClr val="006FC0"/>
                </a:solidFill>
                <a:latin typeface="맑은 고딕"/>
                <a:cs typeface="맑은 고딕"/>
              </a:rPr>
              <a:t>게</a:t>
            </a:r>
            <a:r>
              <a:rPr sz="2000" b="1" spc="-335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표현할까</a:t>
            </a:r>
            <a:r>
              <a:rPr sz="2000" b="1" spc="10" dirty="0">
                <a:solidFill>
                  <a:srgbClr val="006FC0"/>
                </a:solidFill>
                <a:latin typeface="Calibri"/>
                <a:cs typeface="Calibri"/>
              </a:rPr>
              <a:t>?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7104" y="2236798"/>
            <a:ext cx="11365865" cy="3405504"/>
            <a:chOff x="417104" y="2236798"/>
            <a:chExt cx="11365865" cy="34055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104" y="2236798"/>
              <a:ext cx="4964520" cy="33783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5575" y="2807977"/>
              <a:ext cx="5276850" cy="28117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872352" y="5066944"/>
              <a:ext cx="636270" cy="549910"/>
            </a:xfrm>
            <a:custGeom>
              <a:avLst/>
              <a:gdLst/>
              <a:ahLst/>
              <a:cxnLst/>
              <a:rect l="l" t="t" r="r" b="b"/>
              <a:pathLst>
                <a:path w="636270" h="549910">
                  <a:moveTo>
                    <a:pt x="635889" y="0"/>
                  </a:moveTo>
                  <a:lnTo>
                    <a:pt x="0" y="0"/>
                  </a:lnTo>
                  <a:lnTo>
                    <a:pt x="0" y="549529"/>
                  </a:lnTo>
                  <a:lnTo>
                    <a:pt x="635889" y="549529"/>
                  </a:lnTo>
                  <a:lnTo>
                    <a:pt x="635889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72352" y="5060569"/>
              <a:ext cx="636270" cy="575310"/>
            </a:xfrm>
            <a:custGeom>
              <a:avLst/>
              <a:gdLst/>
              <a:ahLst/>
              <a:cxnLst/>
              <a:rect l="l" t="t" r="r" b="b"/>
              <a:pathLst>
                <a:path w="636270" h="575310">
                  <a:moveTo>
                    <a:pt x="0" y="0"/>
                  </a:moveTo>
                  <a:lnTo>
                    <a:pt x="0" y="574954"/>
                  </a:lnTo>
                </a:path>
                <a:path w="636270" h="575310">
                  <a:moveTo>
                    <a:pt x="635889" y="0"/>
                  </a:moveTo>
                  <a:lnTo>
                    <a:pt x="635889" y="57495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66002" y="5060569"/>
              <a:ext cx="648970" cy="12700"/>
            </a:xfrm>
            <a:custGeom>
              <a:avLst/>
              <a:gdLst/>
              <a:ahLst/>
              <a:cxnLst/>
              <a:rect l="l" t="t" r="r" b="b"/>
              <a:pathLst>
                <a:path w="648970" h="12700">
                  <a:moveTo>
                    <a:pt x="0" y="12699"/>
                  </a:moveTo>
                  <a:lnTo>
                    <a:pt x="648589" y="12699"/>
                  </a:lnTo>
                  <a:lnTo>
                    <a:pt x="648589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66002" y="5616473"/>
              <a:ext cx="648970" cy="0"/>
            </a:xfrm>
            <a:custGeom>
              <a:avLst/>
              <a:gdLst/>
              <a:ahLst/>
              <a:cxnLst/>
              <a:rect l="l" t="t" r="r" b="b"/>
              <a:pathLst>
                <a:path w="648970">
                  <a:moveTo>
                    <a:pt x="0" y="0"/>
                  </a:moveTo>
                  <a:lnTo>
                    <a:pt x="648589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878703" y="5164772"/>
            <a:ext cx="62357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795" algn="ctr">
              <a:lnSpc>
                <a:spcPct val="100000"/>
              </a:lnSpc>
              <a:spcBef>
                <a:spcPts val="125"/>
              </a:spcBef>
            </a:pPr>
            <a:r>
              <a:rPr sz="2000" b="1" spc="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8012" y="3789362"/>
            <a:ext cx="5827395" cy="2460625"/>
            <a:chOff x="608012" y="3789362"/>
            <a:chExt cx="5827395" cy="2460625"/>
          </a:xfrm>
        </p:grpSpPr>
        <p:sp>
          <p:nvSpPr>
            <p:cNvPr id="13" name="object 13"/>
            <p:cNvSpPr/>
            <p:nvPr/>
          </p:nvSpPr>
          <p:spPr>
            <a:xfrm>
              <a:off x="5549489" y="4114836"/>
              <a:ext cx="810895" cy="427355"/>
            </a:xfrm>
            <a:custGeom>
              <a:avLst/>
              <a:gdLst/>
              <a:ahLst/>
              <a:cxnLst/>
              <a:rect l="l" t="t" r="r" b="b"/>
              <a:pathLst>
                <a:path w="810895" h="427354">
                  <a:moveTo>
                    <a:pt x="522333" y="0"/>
                  </a:moveTo>
                  <a:lnTo>
                    <a:pt x="569167" y="133391"/>
                  </a:lnTo>
                  <a:lnTo>
                    <a:pt x="430065" y="212572"/>
                  </a:lnTo>
                  <a:lnTo>
                    <a:pt x="239988" y="275938"/>
                  </a:lnTo>
                  <a:lnTo>
                    <a:pt x="72209" y="317990"/>
                  </a:lnTo>
                  <a:lnTo>
                    <a:pt x="0" y="333230"/>
                  </a:lnTo>
                  <a:lnTo>
                    <a:pt x="64121" y="350969"/>
                  </a:lnTo>
                  <a:lnTo>
                    <a:pt x="224404" y="380925"/>
                  </a:lnTo>
                  <a:lnTo>
                    <a:pt x="432731" y="388208"/>
                  </a:lnTo>
                  <a:lnTo>
                    <a:pt x="640980" y="337924"/>
                  </a:lnTo>
                  <a:lnTo>
                    <a:pt x="672203" y="426852"/>
                  </a:lnTo>
                  <a:lnTo>
                    <a:pt x="810705" y="138486"/>
                  </a:lnTo>
                  <a:lnTo>
                    <a:pt x="766772" y="116453"/>
                  </a:lnTo>
                  <a:lnTo>
                    <a:pt x="667519" y="68892"/>
                  </a:lnTo>
                  <a:lnTo>
                    <a:pt x="5223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3412" y="3814762"/>
              <a:ext cx="4857750" cy="1895475"/>
            </a:xfrm>
            <a:custGeom>
              <a:avLst/>
              <a:gdLst/>
              <a:ahLst/>
              <a:cxnLst/>
              <a:rect l="l" t="t" r="r" b="b"/>
              <a:pathLst>
                <a:path w="4857750" h="1895475">
                  <a:moveTo>
                    <a:pt x="0" y="1895475"/>
                  </a:moveTo>
                  <a:lnTo>
                    <a:pt x="4857750" y="1895475"/>
                  </a:lnTo>
                  <a:lnTo>
                    <a:pt x="4857750" y="0"/>
                  </a:lnTo>
                  <a:lnTo>
                    <a:pt x="0" y="0"/>
                  </a:lnTo>
                  <a:lnTo>
                    <a:pt x="0" y="1895475"/>
                  </a:lnTo>
                  <a:close/>
                </a:path>
              </a:pathLst>
            </a:custGeom>
            <a:ln w="508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2188" y="5891282"/>
              <a:ext cx="298471" cy="19879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947934" y="5628855"/>
              <a:ext cx="487045" cy="621030"/>
            </a:xfrm>
            <a:custGeom>
              <a:avLst/>
              <a:gdLst/>
              <a:ahLst/>
              <a:cxnLst/>
              <a:rect l="l" t="t" r="r" b="b"/>
              <a:pathLst>
                <a:path w="487045" h="621029">
                  <a:moveTo>
                    <a:pt x="243489" y="0"/>
                  </a:moveTo>
                  <a:lnTo>
                    <a:pt x="199784" y="4292"/>
                  </a:lnTo>
                  <a:lnTo>
                    <a:pt x="158623" y="16668"/>
                  </a:lnTo>
                  <a:lnTo>
                    <a:pt x="120701" y="36374"/>
                  </a:lnTo>
                  <a:lnTo>
                    <a:pt x="86709" y="62658"/>
                  </a:lnTo>
                  <a:lnTo>
                    <a:pt x="57343" y="94768"/>
                  </a:lnTo>
                  <a:lnTo>
                    <a:pt x="33296" y="131949"/>
                  </a:lnTo>
                  <a:lnTo>
                    <a:pt x="15260" y="173451"/>
                  </a:lnTo>
                  <a:lnTo>
                    <a:pt x="3930" y="218520"/>
                  </a:lnTo>
                  <a:lnTo>
                    <a:pt x="0" y="266403"/>
                  </a:lnTo>
                  <a:lnTo>
                    <a:pt x="3178" y="308220"/>
                  </a:lnTo>
                  <a:lnTo>
                    <a:pt x="13058" y="347143"/>
                  </a:lnTo>
                  <a:lnTo>
                    <a:pt x="30154" y="384542"/>
                  </a:lnTo>
                  <a:lnTo>
                    <a:pt x="54981" y="421791"/>
                  </a:lnTo>
                  <a:lnTo>
                    <a:pt x="54981" y="461553"/>
                  </a:lnTo>
                  <a:lnTo>
                    <a:pt x="59467" y="487723"/>
                  </a:lnTo>
                  <a:lnTo>
                    <a:pt x="72627" y="509732"/>
                  </a:lnTo>
                  <a:lnTo>
                    <a:pt x="92673" y="525545"/>
                  </a:lnTo>
                  <a:lnTo>
                    <a:pt x="117818" y="533124"/>
                  </a:lnTo>
                  <a:lnTo>
                    <a:pt x="117818" y="596744"/>
                  </a:lnTo>
                  <a:lnTo>
                    <a:pt x="119669" y="606030"/>
                  </a:lnTo>
                  <a:lnTo>
                    <a:pt x="124718" y="613613"/>
                  </a:lnTo>
                  <a:lnTo>
                    <a:pt x="132208" y="618726"/>
                  </a:lnTo>
                  <a:lnTo>
                    <a:pt x="141381" y="620601"/>
                  </a:lnTo>
                  <a:lnTo>
                    <a:pt x="345599" y="620601"/>
                  </a:lnTo>
                  <a:lnTo>
                    <a:pt x="354768" y="618726"/>
                  </a:lnTo>
                  <a:lnTo>
                    <a:pt x="362258" y="613613"/>
                  </a:lnTo>
                  <a:lnTo>
                    <a:pt x="367310" y="606030"/>
                  </a:lnTo>
                  <a:lnTo>
                    <a:pt x="369162" y="596744"/>
                  </a:lnTo>
                  <a:lnTo>
                    <a:pt x="369162" y="572567"/>
                  </a:lnTo>
                  <a:lnTo>
                    <a:pt x="164945" y="572567"/>
                  </a:lnTo>
                  <a:lnTo>
                    <a:pt x="164945" y="508949"/>
                  </a:lnTo>
                  <a:lnTo>
                    <a:pt x="163092" y="499661"/>
                  </a:lnTo>
                  <a:lnTo>
                    <a:pt x="158041" y="492078"/>
                  </a:lnTo>
                  <a:lnTo>
                    <a:pt x="150550" y="486966"/>
                  </a:lnTo>
                  <a:lnTo>
                    <a:pt x="141381" y="485092"/>
                  </a:lnTo>
                  <a:lnTo>
                    <a:pt x="125672" y="485092"/>
                  </a:lnTo>
                  <a:lnTo>
                    <a:pt x="116669" y="483480"/>
                  </a:lnTo>
                  <a:lnTo>
                    <a:pt x="109236" y="478668"/>
                  </a:lnTo>
                  <a:lnTo>
                    <a:pt x="104131" y="471384"/>
                  </a:lnTo>
                  <a:lnTo>
                    <a:pt x="102108" y="462359"/>
                  </a:lnTo>
                  <a:lnTo>
                    <a:pt x="102108" y="408050"/>
                  </a:lnTo>
                  <a:lnTo>
                    <a:pt x="100244" y="402737"/>
                  </a:lnTo>
                  <a:lnTo>
                    <a:pt x="74161" y="366225"/>
                  </a:lnTo>
                  <a:lnTo>
                    <a:pt x="49924" y="301805"/>
                  </a:lnTo>
                  <a:lnTo>
                    <a:pt x="47127" y="266403"/>
                  </a:lnTo>
                  <a:lnTo>
                    <a:pt x="52319" y="216329"/>
                  </a:lnTo>
                  <a:lnTo>
                    <a:pt x="67108" y="170325"/>
                  </a:lnTo>
                  <a:lnTo>
                    <a:pt x="90306" y="129717"/>
                  </a:lnTo>
                  <a:lnTo>
                    <a:pt x="120729" y="95827"/>
                  </a:lnTo>
                  <a:lnTo>
                    <a:pt x="157191" y="69980"/>
                  </a:lnTo>
                  <a:lnTo>
                    <a:pt x="198506" y="53501"/>
                  </a:lnTo>
                  <a:lnTo>
                    <a:pt x="243489" y="47713"/>
                  </a:lnTo>
                  <a:lnTo>
                    <a:pt x="380963" y="47713"/>
                  </a:lnTo>
                  <a:lnTo>
                    <a:pt x="366274" y="36362"/>
                  </a:lnTo>
                  <a:lnTo>
                    <a:pt x="328351" y="16664"/>
                  </a:lnTo>
                  <a:lnTo>
                    <a:pt x="287192" y="4292"/>
                  </a:lnTo>
                  <a:lnTo>
                    <a:pt x="243489" y="0"/>
                  </a:lnTo>
                  <a:close/>
                </a:path>
                <a:path w="487045" h="621029">
                  <a:moveTo>
                    <a:pt x="227781" y="524853"/>
                  </a:moveTo>
                  <a:lnTo>
                    <a:pt x="196363" y="524853"/>
                  </a:lnTo>
                  <a:lnTo>
                    <a:pt x="196363" y="572567"/>
                  </a:lnTo>
                  <a:lnTo>
                    <a:pt x="227781" y="572567"/>
                  </a:lnTo>
                  <a:lnTo>
                    <a:pt x="227781" y="524853"/>
                  </a:lnTo>
                  <a:close/>
                </a:path>
                <a:path w="487045" h="621029">
                  <a:moveTo>
                    <a:pt x="290617" y="524853"/>
                  </a:moveTo>
                  <a:lnTo>
                    <a:pt x="259199" y="524853"/>
                  </a:lnTo>
                  <a:lnTo>
                    <a:pt x="259199" y="572567"/>
                  </a:lnTo>
                  <a:lnTo>
                    <a:pt x="290617" y="572567"/>
                  </a:lnTo>
                  <a:lnTo>
                    <a:pt x="290617" y="524853"/>
                  </a:lnTo>
                  <a:close/>
                </a:path>
                <a:path w="487045" h="621029">
                  <a:moveTo>
                    <a:pt x="380963" y="47713"/>
                  </a:moveTo>
                  <a:lnTo>
                    <a:pt x="243489" y="47713"/>
                  </a:lnTo>
                  <a:lnTo>
                    <a:pt x="288470" y="53501"/>
                  </a:lnTo>
                  <a:lnTo>
                    <a:pt x="329784" y="69980"/>
                  </a:lnTo>
                  <a:lnTo>
                    <a:pt x="366246" y="95827"/>
                  </a:lnTo>
                  <a:lnTo>
                    <a:pt x="396670" y="129717"/>
                  </a:lnTo>
                  <a:lnTo>
                    <a:pt x="419870" y="170325"/>
                  </a:lnTo>
                  <a:lnTo>
                    <a:pt x="434659" y="216329"/>
                  </a:lnTo>
                  <a:lnTo>
                    <a:pt x="439853" y="266403"/>
                  </a:lnTo>
                  <a:lnTo>
                    <a:pt x="437054" y="301805"/>
                  </a:lnTo>
                  <a:lnTo>
                    <a:pt x="428245" y="334537"/>
                  </a:lnTo>
                  <a:lnTo>
                    <a:pt x="412809" y="366225"/>
                  </a:lnTo>
                  <a:lnTo>
                    <a:pt x="390128" y="398496"/>
                  </a:lnTo>
                  <a:lnTo>
                    <a:pt x="386725" y="402737"/>
                  </a:lnTo>
                  <a:lnTo>
                    <a:pt x="384871" y="408050"/>
                  </a:lnTo>
                  <a:lnTo>
                    <a:pt x="384816" y="461553"/>
                  </a:lnTo>
                  <a:lnTo>
                    <a:pt x="362418" y="485092"/>
                  </a:lnTo>
                  <a:lnTo>
                    <a:pt x="345599" y="485092"/>
                  </a:lnTo>
                  <a:lnTo>
                    <a:pt x="336425" y="486966"/>
                  </a:lnTo>
                  <a:lnTo>
                    <a:pt x="328935" y="492078"/>
                  </a:lnTo>
                  <a:lnTo>
                    <a:pt x="323886" y="499661"/>
                  </a:lnTo>
                  <a:lnTo>
                    <a:pt x="322035" y="508949"/>
                  </a:lnTo>
                  <a:lnTo>
                    <a:pt x="322035" y="572567"/>
                  </a:lnTo>
                  <a:lnTo>
                    <a:pt x="369162" y="572567"/>
                  </a:lnTo>
                  <a:lnTo>
                    <a:pt x="369162" y="532806"/>
                  </a:lnTo>
                  <a:lnTo>
                    <a:pt x="394301" y="525227"/>
                  </a:lnTo>
                  <a:lnTo>
                    <a:pt x="414345" y="509414"/>
                  </a:lnTo>
                  <a:lnTo>
                    <a:pt x="427507" y="487404"/>
                  </a:lnTo>
                  <a:lnTo>
                    <a:pt x="431944" y="461553"/>
                  </a:lnTo>
                  <a:lnTo>
                    <a:pt x="431998" y="421473"/>
                  </a:lnTo>
                  <a:lnTo>
                    <a:pt x="456826" y="384224"/>
                  </a:lnTo>
                  <a:lnTo>
                    <a:pt x="473922" y="346825"/>
                  </a:lnTo>
                  <a:lnTo>
                    <a:pt x="483801" y="307902"/>
                  </a:lnTo>
                  <a:lnTo>
                    <a:pt x="486980" y="266085"/>
                  </a:lnTo>
                  <a:lnTo>
                    <a:pt x="483049" y="218296"/>
                  </a:lnTo>
                  <a:lnTo>
                    <a:pt x="471718" y="173301"/>
                  </a:lnTo>
                  <a:lnTo>
                    <a:pt x="453681" y="131855"/>
                  </a:lnTo>
                  <a:lnTo>
                    <a:pt x="429632" y="94713"/>
                  </a:lnTo>
                  <a:lnTo>
                    <a:pt x="400265" y="62630"/>
                  </a:lnTo>
                  <a:lnTo>
                    <a:pt x="380963" y="477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2">
            <a:extLst>
              <a:ext uri="{FF2B5EF4-FFF2-40B4-BE49-F238E27FC236}">
                <a16:creationId xmlns:a16="http://schemas.microsoft.com/office/drawing/2014/main" id="{04F688AA-B05D-974D-2D13-34E39201D3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</a:t>
            </a:r>
            <a:r>
              <a:rPr lang="en-US" altLang="ko-KR" sz="3600" spc="-105" dirty="0">
                <a:latin typeface="Calibri Light"/>
                <a:cs typeface="Calibri Light"/>
              </a:rPr>
              <a:t>1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컴퓨터는 데이터를 어떻게 표현할까</a:t>
            </a:r>
            <a:r>
              <a:rPr lang="en-US" altLang="ko-KR" sz="3600" spc="-75" dirty="0"/>
              <a:t>?</a:t>
            </a:r>
            <a:r>
              <a:rPr sz="3200" b="0" dirty="0">
                <a:latin typeface="Calibri Light"/>
                <a:cs typeface="Calibri Light"/>
              </a:rPr>
              <a:t>	</a:t>
            </a:r>
            <a:endParaRPr sz="32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0758" y="1356318"/>
            <a:ext cx="6815184" cy="4769274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801BA74E-9D38-1771-301F-884A11BB3E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u="none" spc="-55" dirty="0">
                <a:latin typeface="Calibri Light"/>
                <a:cs typeface="Calibri Light"/>
              </a:rPr>
              <a:t>2-</a:t>
            </a:r>
            <a:r>
              <a:rPr lang="en-US" altLang="ko-KR" sz="3600" u="none" spc="-105" dirty="0">
                <a:latin typeface="Calibri Light"/>
                <a:cs typeface="Calibri Light"/>
              </a:rPr>
              <a:t>1</a:t>
            </a:r>
            <a:r>
              <a:rPr lang="en-US" altLang="ko-KR" sz="3600" u="none" dirty="0">
                <a:latin typeface="Calibri Light"/>
                <a:cs typeface="Calibri Light"/>
              </a:rPr>
              <a:t>.</a:t>
            </a:r>
            <a:r>
              <a:rPr lang="ko-KR" altLang="en-US" sz="3600" u="none" spc="-45" dirty="0">
                <a:latin typeface="Calibri Light"/>
                <a:cs typeface="Calibri Light"/>
              </a:rPr>
              <a:t> </a:t>
            </a:r>
            <a:r>
              <a:rPr lang="ko-KR" altLang="en-US" sz="3600" u="none" spc="-75" dirty="0"/>
              <a:t>컴퓨터는 데이터를 어떻게 표현할까</a:t>
            </a:r>
            <a:r>
              <a:rPr lang="en-US" altLang="ko-KR" sz="3600" u="none" spc="-75" dirty="0"/>
              <a:t>?</a:t>
            </a:r>
            <a:r>
              <a:rPr sz="3200" b="0" u="none" dirty="0">
                <a:latin typeface="Calibri Light"/>
                <a:cs typeface="Calibri Light"/>
              </a:rPr>
              <a:t>	</a:t>
            </a:r>
            <a:endParaRPr sz="3200" u="none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5532" y="1671319"/>
            <a:ext cx="8063865" cy="21990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30"/>
              </a:spcBef>
              <a:buChar char="■"/>
              <a:tabLst>
                <a:tab pos="327660" algn="l"/>
              </a:tabLst>
            </a:pP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변수</a:t>
            </a:r>
            <a:endParaRPr sz="20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100" dirty="0">
              <a:latin typeface="맑은 고딕"/>
              <a:cs typeface="맑은 고딕"/>
            </a:endParaRPr>
          </a:p>
          <a:p>
            <a:pPr marL="60325">
              <a:lnSpc>
                <a:spcPct val="100000"/>
              </a:lnSpc>
            </a:pPr>
            <a:r>
              <a:rPr sz="1800" spc="-5" dirty="0">
                <a:latin typeface="맑은 고딕"/>
                <a:cs typeface="맑은 고딕"/>
              </a:rPr>
              <a:t>사람</a:t>
            </a:r>
            <a:r>
              <a:rPr sz="1800" dirty="0">
                <a:latin typeface="맑은 고딕"/>
                <a:cs typeface="맑은 고딕"/>
              </a:rPr>
              <a:t>의</a:t>
            </a:r>
            <a:r>
              <a:rPr sz="1800" spc="-26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나이</a:t>
            </a:r>
            <a:r>
              <a:rPr sz="1800" dirty="0">
                <a:latin typeface="맑은 고딕"/>
                <a:cs typeface="맑은 고딕"/>
              </a:rPr>
              <a:t>는</a:t>
            </a:r>
            <a:r>
              <a:rPr sz="1800" spc="-18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해가</a:t>
            </a:r>
            <a:r>
              <a:rPr sz="1800" spc="-26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바뀌</a:t>
            </a:r>
            <a:r>
              <a:rPr sz="1800" dirty="0">
                <a:latin typeface="맑은 고딕"/>
                <a:cs typeface="맑은 고딕"/>
              </a:rPr>
              <a:t>면</a:t>
            </a:r>
            <a:r>
              <a:rPr sz="1800" spc="-18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변한</a:t>
            </a:r>
            <a:r>
              <a:rPr sz="1800" spc="-5" dirty="0">
                <a:latin typeface="맑은 고딕"/>
                <a:cs typeface="맑은 고딕"/>
              </a:rPr>
              <a:t>다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(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e)</a:t>
            </a: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750" dirty="0">
              <a:latin typeface="Calibri"/>
              <a:cs typeface="Calibri"/>
            </a:endParaRPr>
          </a:p>
          <a:p>
            <a:pPr marL="60325">
              <a:lnSpc>
                <a:spcPct val="100000"/>
              </a:lnSpc>
            </a:pPr>
            <a:r>
              <a:rPr sz="1800" dirty="0">
                <a:latin typeface="맑은 고딕"/>
                <a:cs typeface="맑은 고딕"/>
              </a:rPr>
              <a:t>두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수를</a:t>
            </a:r>
            <a:r>
              <a:rPr sz="1800" spc="-26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이용하</a:t>
            </a:r>
            <a:r>
              <a:rPr sz="1800" dirty="0">
                <a:latin typeface="맑은 고딕"/>
                <a:cs typeface="맑은 고딕"/>
              </a:rPr>
              <a:t>여</a:t>
            </a:r>
            <a:r>
              <a:rPr sz="1800" spc="-18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사칙</a:t>
            </a:r>
            <a:r>
              <a:rPr sz="1800" spc="-26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연산을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하면</a:t>
            </a:r>
            <a:r>
              <a:rPr sz="1800" spc="-26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그</a:t>
            </a:r>
            <a:r>
              <a:rPr sz="1800" spc="-18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결과</a:t>
            </a:r>
            <a:r>
              <a:rPr sz="1800" spc="-26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값은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연산자에</a:t>
            </a:r>
            <a:r>
              <a:rPr sz="1800" spc="-26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따</a:t>
            </a:r>
            <a:r>
              <a:rPr sz="1800" dirty="0">
                <a:latin typeface="맑은 고딕"/>
                <a:cs typeface="맑은 고딕"/>
              </a:rPr>
              <a:t>라</a:t>
            </a:r>
            <a:r>
              <a:rPr sz="1800" spc="-18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달라진</a:t>
            </a:r>
            <a:r>
              <a:rPr sz="1800" spc="-5" dirty="0">
                <a:latin typeface="맑은 고딕"/>
                <a:cs typeface="맑은 고딕"/>
              </a:rPr>
              <a:t>다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(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t)</a:t>
            </a:r>
          </a:p>
          <a:p>
            <a:pPr marL="60325">
              <a:lnSpc>
                <a:spcPct val="100000"/>
              </a:lnSpc>
              <a:spcBef>
                <a:spcPts val="2120"/>
              </a:spcBef>
            </a:pPr>
            <a:r>
              <a:rPr sz="1800" spc="-5" dirty="0">
                <a:latin typeface="맑은 고딕"/>
                <a:cs typeface="맑은 고딕"/>
              </a:rPr>
              <a:t>게임</a:t>
            </a:r>
            <a:r>
              <a:rPr sz="1800" dirty="0">
                <a:latin typeface="맑은 고딕"/>
                <a:cs typeface="맑은 고딕"/>
              </a:rPr>
              <a:t>을</a:t>
            </a:r>
            <a:r>
              <a:rPr sz="1800" spc="-18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하</a:t>
            </a:r>
            <a:r>
              <a:rPr sz="1800" dirty="0">
                <a:latin typeface="맑은 고딕"/>
                <a:cs typeface="맑은 고딕"/>
              </a:rPr>
              <a:t>면</a:t>
            </a:r>
            <a:r>
              <a:rPr sz="1800" spc="-26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게</a:t>
            </a:r>
            <a:r>
              <a:rPr sz="1800" dirty="0">
                <a:latin typeface="맑은 고딕"/>
                <a:cs typeface="맑은 고딕"/>
              </a:rPr>
              <a:t>임</a:t>
            </a:r>
            <a:r>
              <a:rPr sz="1800" spc="-18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레벨이</a:t>
            </a:r>
            <a:r>
              <a:rPr sz="1800" spc="-26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점</a:t>
            </a:r>
            <a:r>
              <a:rPr sz="1800" dirty="0">
                <a:latin typeface="맑은 고딕"/>
                <a:cs typeface="맑은 고딕"/>
              </a:rPr>
              <a:t>점</a:t>
            </a:r>
            <a:r>
              <a:rPr sz="1800" spc="-18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올라간</a:t>
            </a:r>
            <a:r>
              <a:rPr sz="1800" spc="-5" dirty="0">
                <a:latin typeface="맑은 고딕"/>
                <a:cs typeface="맑은 고딕"/>
              </a:rPr>
              <a:t>다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(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DD91D79-CE3E-EA48-EE4D-4485D84F3F27}"/>
              </a:ext>
            </a:extLst>
          </p:cNvPr>
          <p:cNvSpPr/>
          <p:nvPr/>
        </p:nvSpPr>
        <p:spPr>
          <a:xfrm>
            <a:off x="5791200" y="4038600"/>
            <a:ext cx="5383847" cy="1905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프로그래밍에서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값</a:t>
            </a:r>
            <a:r>
              <a:rPr lang="en-US" altLang="ko-KR" sz="2000" dirty="0">
                <a:solidFill>
                  <a:schemeClr val="tx1"/>
                </a:solidFill>
              </a:rPr>
              <a:t>(Data)</a:t>
            </a:r>
            <a:r>
              <a:rPr lang="ko-KR" altLang="en-US" sz="2000" dirty="0">
                <a:solidFill>
                  <a:schemeClr val="tx1"/>
                </a:solidFill>
              </a:rPr>
              <a:t>를 사용하기 위해 선언하는 것을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FF0000"/>
                </a:solidFill>
              </a:rPr>
              <a:t>변수</a:t>
            </a:r>
            <a:r>
              <a:rPr lang="ko-KR" altLang="en-US" sz="2000" dirty="0">
                <a:solidFill>
                  <a:schemeClr val="tx1"/>
                </a:solidFill>
              </a:rPr>
              <a:t>라 한다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0B48B24B-A718-9609-37A0-EF3A362C4027}"/>
              </a:ext>
            </a:extLst>
          </p:cNvPr>
          <p:cNvSpPr txBox="1">
            <a:spLocks/>
          </p:cNvSpPr>
          <p:nvPr/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 anchor="b">
            <a:sp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2-2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변수란 무엇인가</a:t>
            </a:r>
            <a:r>
              <a:rPr lang="en-US" altLang="ko-KR" sz="3600" spc="-75" dirty="0"/>
              <a:t>?</a:t>
            </a:r>
            <a:endParaRPr lang="ko-KR" altLang="en-US" sz="32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7280" y="313032"/>
            <a:ext cx="10058400" cy="811931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spc="-55" dirty="0">
                <a:latin typeface="Calibri Light"/>
                <a:cs typeface="Calibri Light"/>
              </a:rPr>
              <a:t>-</a:t>
            </a: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dirty="0">
                <a:latin typeface="Calibri Light"/>
                <a:cs typeface="Calibri Light"/>
              </a:rPr>
              <a:t>.</a:t>
            </a:r>
            <a:r>
              <a:rPr sz="3600" b="0" spc="-45" dirty="0">
                <a:latin typeface="Calibri Light"/>
                <a:cs typeface="Calibri Light"/>
              </a:rPr>
              <a:t> </a:t>
            </a:r>
            <a:r>
              <a:rPr sz="3600" spc="-75" dirty="0"/>
              <a:t>프래그래밍</a:t>
            </a:r>
            <a:r>
              <a:rPr sz="3600" spc="5" dirty="0"/>
              <a:t>과</a:t>
            </a:r>
            <a:r>
              <a:rPr sz="3600" spc="-370" dirty="0"/>
              <a:t> </a:t>
            </a:r>
            <a:r>
              <a:rPr sz="3600" spc="-75" dirty="0"/>
              <a:t>자</a:t>
            </a:r>
            <a:r>
              <a:rPr sz="3600" spc="5" dirty="0"/>
              <a:t>바</a:t>
            </a:r>
            <a:r>
              <a:rPr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7297" y="1214455"/>
            <a:ext cx="5975266" cy="1315104"/>
          </a:xfrm>
          <a:prstGeom prst="rect">
            <a:avLst/>
          </a:prstGeom>
        </p:spPr>
        <p:txBody>
          <a:bodyPr vert="horz" wrap="square" lIns="0" tIns="23304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835"/>
              </a:spcBef>
            </a:pPr>
            <a:r>
              <a:rPr sz="2400" b="1" spc="25" dirty="0">
                <a:solidFill>
                  <a:srgbClr val="006FC0"/>
                </a:solidFill>
                <a:latin typeface="맑은 고딕"/>
                <a:cs typeface="맑은 고딕"/>
              </a:rPr>
              <a:t>자바</a:t>
            </a:r>
            <a:r>
              <a:rPr sz="2400" b="1" spc="30" dirty="0">
                <a:solidFill>
                  <a:srgbClr val="006FC0"/>
                </a:solidFill>
                <a:latin typeface="맑은 고딕"/>
                <a:cs typeface="맑은 고딕"/>
              </a:rPr>
              <a:t>를</a:t>
            </a:r>
            <a:r>
              <a:rPr sz="2400" b="1" spc="-300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2400" b="1" spc="25" dirty="0">
                <a:solidFill>
                  <a:srgbClr val="006FC0"/>
                </a:solidFill>
                <a:latin typeface="맑은 고딕"/>
                <a:cs typeface="맑은 고딕"/>
              </a:rPr>
              <a:t>쓰</a:t>
            </a:r>
            <a:r>
              <a:rPr sz="2400" b="1" spc="30" dirty="0">
                <a:solidFill>
                  <a:srgbClr val="006FC0"/>
                </a:solidFill>
                <a:latin typeface="맑은 고딕"/>
                <a:cs typeface="맑은 고딕"/>
              </a:rPr>
              <a:t>면</a:t>
            </a:r>
            <a:r>
              <a:rPr sz="2400" b="1" spc="-220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2400" b="1" spc="30" dirty="0">
                <a:solidFill>
                  <a:srgbClr val="006FC0"/>
                </a:solidFill>
                <a:latin typeface="맑은 고딕"/>
                <a:cs typeface="맑은 고딕"/>
              </a:rPr>
              <a:t>왜</a:t>
            </a:r>
            <a:r>
              <a:rPr sz="2400" b="1" spc="-370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2400" b="1" spc="25" dirty="0" err="1">
                <a:solidFill>
                  <a:srgbClr val="006FC0"/>
                </a:solidFill>
                <a:latin typeface="맑은 고딕"/>
                <a:cs typeface="맑은 고딕"/>
              </a:rPr>
              <a:t>좋을까</a:t>
            </a:r>
            <a:r>
              <a:rPr sz="2400" b="1" spc="10" dirty="0">
                <a:solidFill>
                  <a:srgbClr val="006FC0"/>
                </a:solidFill>
                <a:latin typeface="Calibri"/>
                <a:cs typeface="Calibri"/>
              </a:rPr>
              <a:t>?</a:t>
            </a:r>
            <a:endParaRPr lang="en-US" sz="2400" b="1" spc="10" dirty="0">
              <a:solidFill>
                <a:srgbClr val="006FC0"/>
              </a:solidFill>
              <a:latin typeface="Calibri"/>
              <a:cs typeface="Calibri"/>
            </a:endParaRPr>
          </a:p>
          <a:p>
            <a:pPr marL="22225">
              <a:lnSpc>
                <a:spcPct val="100000"/>
              </a:lnSpc>
              <a:spcBef>
                <a:spcPts val="1835"/>
              </a:spcBef>
            </a:pPr>
            <a:endParaRPr sz="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lang="en-US" sz="1800" dirty="0">
                <a:latin typeface="맑은 고딕"/>
                <a:cs typeface="맑은 고딕"/>
              </a:rPr>
              <a:t>- </a:t>
            </a:r>
            <a:r>
              <a:rPr sz="1800" dirty="0" err="1">
                <a:latin typeface="맑은 고딕"/>
                <a:cs typeface="맑은 고딕"/>
              </a:rPr>
              <a:t>플랫폼에</a:t>
            </a:r>
            <a:r>
              <a:rPr sz="1800" spc="-26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영향</a:t>
            </a:r>
            <a:r>
              <a:rPr sz="1800" dirty="0">
                <a:latin typeface="맑은 고딕"/>
                <a:cs typeface="맑은 고딕"/>
              </a:rPr>
              <a:t>을</a:t>
            </a:r>
            <a:r>
              <a:rPr sz="1800" spc="-18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받지</a:t>
            </a:r>
            <a:r>
              <a:rPr sz="1800" spc="-26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않으므</a:t>
            </a:r>
            <a:r>
              <a:rPr sz="1800" dirty="0">
                <a:latin typeface="맑은 고딕"/>
                <a:cs typeface="맑은 고딕"/>
              </a:rPr>
              <a:t>로</a:t>
            </a:r>
            <a:r>
              <a:rPr sz="1800" spc="-18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다양한</a:t>
            </a:r>
            <a:r>
              <a:rPr sz="1800" spc="-26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환경에</a:t>
            </a:r>
            <a:r>
              <a:rPr sz="1800" dirty="0">
                <a:latin typeface="맑은 고딕"/>
                <a:cs typeface="맑은 고딕"/>
              </a:rPr>
              <a:t>서</a:t>
            </a:r>
            <a:r>
              <a:rPr sz="1800" spc="-18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사용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1175" y="2673610"/>
            <a:ext cx="8839200" cy="35909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5532" y="1671319"/>
            <a:ext cx="8063865" cy="315342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30"/>
              </a:spcBef>
              <a:buChar char="■"/>
              <a:tabLst>
                <a:tab pos="327660" algn="l"/>
              </a:tabLst>
            </a:pP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변수</a:t>
            </a:r>
            <a:endParaRPr sz="20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100" dirty="0">
              <a:latin typeface="맑은 고딕"/>
              <a:cs typeface="맑은 고딕"/>
            </a:endParaRPr>
          </a:p>
          <a:p>
            <a:pPr marL="60325">
              <a:lnSpc>
                <a:spcPct val="100000"/>
              </a:lnSpc>
            </a:pPr>
            <a:r>
              <a:rPr lang="en-US" altLang="ko-KR" sz="1800" spc="-5" dirty="0">
                <a:latin typeface="맑은 고딕"/>
                <a:cs typeface="맑은 고딕"/>
              </a:rPr>
              <a:t>- </a:t>
            </a:r>
            <a:r>
              <a:rPr lang="ko-KR" altLang="en-US" sz="1800" spc="-5" dirty="0">
                <a:latin typeface="맑은 고딕"/>
                <a:cs typeface="맑은 고딕"/>
              </a:rPr>
              <a:t>프로그램에서 사용되는 자료를 저장하기 위한 공간</a:t>
            </a:r>
            <a:endParaRPr lang="en-US" altLang="ko-KR" sz="1800" spc="-5" dirty="0">
              <a:latin typeface="맑은 고딕"/>
              <a:cs typeface="맑은 고딕"/>
            </a:endParaRPr>
          </a:p>
          <a:p>
            <a:pPr marL="60325">
              <a:lnSpc>
                <a:spcPct val="100000"/>
              </a:lnSpc>
            </a:pPr>
            <a:endParaRPr lang="en-US" altLang="ko-KR" sz="1800" spc="-5" dirty="0">
              <a:latin typeface="맑은 고딕"/>
              <a:cs typeface="맑은 고딕"/>
            </a:endParaRPr>
          </a:p>
          <a:p>
            <a:pPr marL="60325">
              <a:lnSpc>
                <a:spcPct val="100000"/>
              </a:lnSpc>
            </a:pPr>
            <a:r>
              <a:rPr lang="en-US" altLang="ko-KR" spc="-5" dirty="0">
                <a:latin typeface="맑은 고딕"/>
                <a:cs typeface="Calibri"/>
              </a:rPr>
              <a:t>- </a:t>
            </a:r>
            <a:r>
              <a:rPr lang="ko-KR" altLang="en-US" spc="-5" dirty="0">
                <a:latin typeface="맑은 고딕"/>
                <a:cs typeface="Calibri"/>
              </a:rPr>
              <a:t>할당 받은 메모리의 주소 대신 부르는 이름</a:t>
            </a:r>
            <a:endParaRPr lang="en-US" altLang="ko-KR" spc="-5" dirty="0">
              <a:latin typeface="맑은 고딕"/>
              <a:cs typeface="Calibri"/>
            </a:endParaRPr>
          </a:p>
          <a:p>
            <a:pPr marL="60325">
              <a:lnSpc>
                <a:spcPct val="100000"/>
              </a:lnSpc>
            </a:pPr>
            <a:endParaRPr lang="en-US" altLang="ko-KR" sz="1800" spc="-5" dirty="0">
              <a:latin typeface="맑은 고딕"/>
              <a:cs typeface="Calibri"/>
            </a:endParaRPr>
          </a:p>
          <a:p>
            <a:pPr marL="60325">
              <a:lnSpc>
                <a:spcPct val="100000"/>
              </a:lnSpc>
            </a:pPr>
            <a:r>
              <a:rPr lang="en-US" altLang="ko-KR" sz="1800" spc="-5" dirty="0">
                <a:latin typeface="맑은 고딕"/>
                <a:cs typeface="Calibri"/>
              </a:rPr>
              <a:t>- </a:t>
            </a:r>
            <a:r>
              <a:rPr lang="ko-KR" altLang="en-US" sz="1800" spc="-5" dirty="0">
                <a:latin typeface="맑은 고딕"/>
                <a:cs typeface="Calibri"/>
              </a:rPr>
              <a:t>프로그램 실행 </a:t>
            </a:r>
            <a:r>
              <a:rPr lang="ko-KR" altLang="en-US" spc="-5" dirty="0">
                <a:latin typeface="맑은 고딕"/>
                <a:cs typeface="Calibri"/>
              </a:rPr>
              <a:t>중에 값 변경 가능</a:t>
            </a:r>
            <a:endParaRPr lang="en-US" altLang="ko-KR" spc="-5" dirty="0">
              <a:latin typeface="맑은 고딕"/>
              <a:cs typeface="Calibri"/>
            </a:endParaRPr>
          </a:p>
          <a:p>
            <a:pPr marL="60325">
              <a:lnSpc>
                <a:spcPct val="100000"/>
              </a:lnSpc>
            </a:pPr>
            <a:endParaRPr lang="en-US" sz="1800" spc="-5" dirty="0">
              <a:latin typeface="맑은 고딕"/>
              <a:cs typeface="Calibri"/>
            </a:endParaRPr>
          </a:p>
          <a:p>
            <a:pPr marL="60325">
              <a:lnSpc>
                <a:spcPct val="100000"/>
              </a:lnSpc>
            </a:pPr>
            <a:r>
              <a:rPr lang="en-US" altLang="ko-KR" sz="1800" spc="-5" dirty="0">
                <a:latin typeface="맑은 고딕"/>
                <a:cs typeface="Calibri"/>
              </a:rPr>
              <a:t>- </a:t>
            </a:r>
            <a:r>
              <a:rPr lang="ko-KR" altLang="en-US" sz="1800" spc="-5" dirty="0">
                <a:latin typeface="맑은 고딕"/>
                <a:cs typeface="Calibri"/>
              </a:rPr>
              <a:t>사용되기 이전에 선언되어야 한다</a:t>
            </a:r>
            <a:r>
              <a:rPr lang="en-US" altLang="ko-KR" sz="1800" spc="-5" dirty="0">
                <a:latin typeface="맑은 고딕"/>
                <a:cs typeface="Calibri"/>
              </a:rPr>
              <a:t>.</a:t>
            </a:r>
          </a:p>
          <a:p>
            <a:pPr marL="60325">
              <a:lnSpc>
                <a:spcPct val="100000"/>
              </a:lnSpc>
            </a:pPr>
            <a:endParaRPr lang="en-US" spc="-5" dirty="0">
              <a:latin typeface="맑은 고딕"/>
              <a:cs typeface="Calibri"/>
            </a:endParaRPr>
          </a:p>
          <a:p>
            <a:pPr marL="60325">
              <a:lnSpc>
                <a:spcPct val="100000"/>
              </a:lnSpc>
            </a:pPr>
            <a:r>
              <a:rPr lang="en-US" sz="1800" spc="-5" dirty="0">
                <a:latin typeface="맑은 고딕"/>
                <a:cs typeface="Calibri"/>
              </a:rPr>
              <a:t>- Variable</a:t>
            </a:r>
            <a:r>
              <a:rPr lang="ko-KR" altLang="en-US" sz="1800" spc="-5" dirty="0">
                <a:latin typeface="맑은 고딕"/>
                <a:cs typeface="Calibri"/>
              </a:rPr>
              <a:t>이라 함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972997-C5BD-8F5A-0E08-F529BF3CC0FF}"/>
              </a:ext>
            </a:extLst>
          </p:cNvPr>
          <p:cNvSpPr/>
          <p:nvPr/>
        </p:nvSpPr>
        <p:spPr>
          <a:xfrm>
            <a:off x="6705601" y="3200400"/>
            <a:ext cx="4038600" cy="29718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ECCA3E-EA5E-79F6-A462-AE997B82F18F}"/>
              </a:ext>
            </a:extLst>
          </p:cNvPr>
          <p:cNvSpPr/>
          <p:nvPr/>
        </p:nvSpPr>
        <p:spPr>
          <a:xfrm>
            <a:off x="7162800" y="4203065"/>
            <a:ext cx="1828800" cy="82924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level</a:t>
            </a:r>
            <a:endParaRPr lang="ko-KR" altLang="en-US" sz="2400" b="1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F1CC20F9-7C3A-2AF5-859C-1F584C9A261D}"/>
              </a:ext>
            </a:extLst>
          </p:cNvPr>
          <p:cNvSpPr txBox="1">
            <a:spLocks/>
          </p:cNvSpPr>
          <p:nvPr/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 anchor="b">
            <a:sp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2-2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변수란 무엇인가</a:t>
            </a:r>
            <a:r>
              <a:rPr lang="en-US" altLang="ko-KR" sz="3600" spc="-75" dirty="0"/>
              <a:t>?</a:t>
            </a:r>
            <a:endParaRPr lang="ko-KR" altLang="en-US" sz="32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3029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5532" y="1671319"/>
            <a:ext cx="8063865" cy="310822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30"/>
              </a:spcBef>
              <a:buChar char="■"/>
              <a:tabLst>
                <a:tab pos="327660" algn="l"/>
              </a:tabLst>
            </a:pPr>
            <a:r>
              <a:rPr sz="2000" b="1" spc="25" dirty="0" err="1">
                <a:solidFill>
                  <a:srgbClr val="006FC0"/>
                </a:solidFill>
                <a:latin typeface="맑은 고딕"/>
                <a:cs typeface="맑은 고딕"/>
              </a:rPr>
              <a:t>변수</a:t>
            </a:r>
            <a:r>
              <a:rPr lang="ko-KR" altLang="en-US"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의 선언과 초기화</a:t>
            </a:r>
            <a:endParaRPr sz="20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lang="en-US" sz="2100" dirty="0">
              <a:latin typeface="맑은 고딕"/>
              <a:cs typeface="맑은 고딕"/>
            </a:endParaRPr>
          </a:p>
          <a:p>
            <a:pPr marL="60325">
              <a:lnSpc>
                <a:spcPct val="150000"/>
              </a:lnSpc>
            </a:pPr>
            <a:r>
              <a:rPr lang="en-US" spc="-5" dirty="0">
                <a:latin typeface="맑은 고딕"/>
                <a:cs typeface="Calibri"/>
              </a:rPr>
              <a:t>Int level;		// </a:t>
            </a:r>
            <a:r>
              <a:rPr lang="en-US" altLang="ko-KR" spc="-5" dirty="0">
                <a:latin typeface="맑은 고딕"/>
                <a:cs typeface="Calibri"/>
              </a:rPr>
              <a:t>level</a:t>
            </a:r>
            <a:r>
              <a:rPr lang="ko-KR" altLang="en-US" spc="-5" dirty="0">
                <a:latin typeface="맑은 고딕"/>
                <a:cs typeface="Calibri"/>
              </a:rPr>
              <a:t>이라는 이름의 변수 선언</a:t>
            </a:r>
            <a:endParaRPr lang="en-US" altLang="ko-KR" spc="-5" dirty="0">
              <a:latin typeface="맑은 고딕"/>
              <a:cs typeface="Calibri"/>
            </a:endParaRPr>
          </a:p>
          <a:p>
            <a:pPr marL="60325">
              <a:lnSpc>
                <a:spcPct val="150000"/>
              </a:lnSpc>
            </a:pPr>
            <a:r>
              <a:rPr lang="en-US" sz="1800" spc="-5" dirty="0">
                <a:latin typeface="맑은 고딕"/>
                <a:cs typeface="Calibri"/>
              </a:rPr>
              <a:t>Int level = 0;</a:t>
            </a:r>
            <a:r>
              <a:rPr lang="en-US" spc="-5" dirty="0">
                <a:latin typeface="맑은 고딕"/>
                <a:cs typeface="Calibri"/>
              </a:rPr>
              <a:t>		// </a:t>
            </a:r>
            <a:r>
              <a:rPr lang="en-US" altLang="ko-KR" spc="-5" dirty="0">
                <a:latin typeface="맑은 고딕"/>
                <a:cs typeface="Calibri"/>
              </a:rPr>
              <a:t>level </a:t>
            </a:r>
            <a:r>
              <a:rPr lang="ko-KR" altLang="en-US" spc="-5" dirty="0">
                <a:latin typeface="맑은 고딕"/>
                <a:cs typeface="Calibri"/>
              </a:rPr>
              <a:t>변수 선언과 동시에 </a:t>
            </a:r>
            <a:r>
              <a:rPr lang="en-US" altLang="ko-KR" spc="-5" dirty="0">
                <a:latin typeface="맑은 고딕"/>
                <a:cs typeface="Calibri"/>
              </a:rPr>
              <a:t>0</a:t>
            </a:r>
            <a:r>
              <a:rPr lang="ko-KR" altLang="en-US" spc="-5" dirty="0">
                <a:latin typeface="맑은 고딕"/>
                <a:cs typeface="Calibri"/>
              </a:rPr>
              <a:t>으로 초기화</a:t>
            </a:r>
            <a:endParaRPr lang="en-US" altLang="ko-KR" spc="-5" dirty="0">
              <a:latin typeface="맑은 고딕"/>
              <a:cs typeface="Calibri"/>
            </a:endParaRPr>
          </a:p>
          <a:p>
            <a:pPr marL="60325">
              <a:lnSpc>
                <a:spcPct val="150000"/>
              </a:lnSpc>
            </a:pPr>
            <a:endParaRPr lang="en-US" spc="-5" dirty="0">
              <a:latin typeface="맑은 고딕"/>
              <a:cs typeface="Calibri"/>
            </a:endParaRPr>
          </a:p>
          <a:p>
            <a:pPr marL="60325">
              <a:lnSpc>
                <a:spcPct val="150000"/>
              </a:lnSpc>
            </a:pPr>
            <a:endParaRPr lang="en-US" spc="-5" dirty="0">
              <a:latin typeface="맑은 고딕"/>
              <a:cs typeface="Calibri"/>
            </a:endParaRPr>
          </a:p>
          <a:p>
            <a:pPr marL="60325">
              <a:lnSpc>
                <a:spcPct val="150000"/>
              </a:lnSpc>
            </a:pPr>
            <a:r>
              <a:rPr lang="en-US" spc="-5" dirty="0">
                <a:latin typeface="맑은 고딕"/>
                <a:cs typeface="Calibri"/>
              </a:rPr>
              <a:t>Int level;</a:t>
            </a:r>
          </a:p>
          <a:p>
            <a:pPr marL="60325">
              <a:lnSpc>
                <a:spcPct val="150000"/>
              </a:lnSpc>
            </a:pPr>
            <a:r>
              <a:rPr lang="en-US" spc="-5" dirty="0">
                <a:latin typeface="맑은 고딕"/>
                <a:cs typeface="Calibri"/>
              </a:rPr>
              <a:t>level = 10;	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A139BA3-7E67-DDF5-79D3-F503FA8F3B9B}"/>
              </a:ext>
            </a:extLst>
          </p:cNvPr>
          <p:cNvSpPr/>
          <p:nvPr/>
        </p:nvSpPr>
        <p:spPr>
          <a:xfrm>
            <a:off x="5791200" y="4038600"/>
            <a:ext cx="5562600" cy="19050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Int</a:t>
            </a:r>
            <a:r>
              <a:rPr lang="ko-KR" altLang="en-US" sz="2000" dirty="0">
                <a:solidFill>
                  <a:schemeClr val="tx1"/>
                </a:solidFill>
              </a:rPr>
              <a:t>의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역할 </a:t>
            </a:r>
            <a:r>
              <a:rPr lang="en-US" altLang="ko-KR" sz="2000" dirty="0">
                <a:solidFill>
                  <a:schemeClr val="tx1"/>
                </a:solidFill>
              </a:rPr>
              <a:t>: level </a:t>
            </a:r>
            <a:r>
              <a:rPr lang="ko-KR" altLang="en-US" sz="2000" dirty="0">
                <a:solidFill>
                  <a:schemeClr val="tx1"/>
                </a:solidFill>
              </a:rPr>
              <a:t>변수의 데이터 타입을 정의</a:t>
            </a:r>
            <a:endParaRPr lang="en-US" altLang="ko-KR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Int</a:t>
            </a:r>
            <a:r>
              <a:rPr lang="ko-KR" altLang="en-US" sz="2000" dirty="0">
                <a:solidFill>
                  <a:schemeClr val="tx1"/>
                </a:solidFill>
              </a:rPr>
              <a:t>의 의미 </a:t>
            </a:r>
            <a:r>
              <a:rPr lang="en-US" altLang="ko-KR" sz="2000" dirty="0">
                <a:solidFill>
                  <a:schemeClr val="tx1"/>
                </a:solidFill>
              </a:rPr>
              <a:t>: level</a:t>
            </a:r>
            <a:r>
              <a:rPr lang="ko-KR" altLang="en-US" sz="2000" dirty="0">
                <a:solidFill>
                  <a:schemeClr val="tx1"/>
                </a:solidFill>
              </a:rPr>
              <a:t>은 정수이며 </a:t>
            </a:r>
            <a:r>
              <a:rPr lang="en-US" altLang="ko-KR" sz="2000" dirty="0">
                <a:solidFill>
                  <a:schemeClr val="tx1"/>
                </a:solidFill>
              </a:rPr>
              <a:t>4</a:t>
            </a:r>
            <a:r>
              <a:rPr lang="ko-KR" altLang="en-US" sz="2000" dirty="0">
                <a:solidFill>
                  <a:schemeClr val="tx1"/>
                </a:solidFill>
              </a:rPr>
              <a:t>바이트의 메모리</a:t>
            </a:r>
            <a:endParaRPr lang="en-US" altLang="ko-KR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                      </a:t>
            </a:r>
            <a:r>
              <a:rPr lang="ko-KR" altLang="en-US" sz="2000" dirty="0">
                <a:solidFill>
                  <a:schemeClr val="tx1"/>
                </a:solidFill>
              </a:rPr>
              <a:t>공간을 사용한다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76A5A4A4-2FA3-33CF-2786-70A4A489ED27}"/>
              </a:ext>
            </a:extLst>
          </p:cNvPr>
          <p:cNvSpPr txBox="1">
            <a:spLocks/>
          </p:cNvSpPr>
          <p:nvPr/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 anchor="b">
            <a:sp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2-2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변수란 무엇인가</a:t>
            </a:r>
            <a:r>
              <a:rPr lang="en-US" altLang="ko-KR" sz="3600" spc="-75" dirty="0"/>
              <a:t>?</a:t>
            </a:r>
            <a:endParaRPr lang="ko-KR" altLang="en-US" sz="32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560012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5532" y="1671319"/>
            <a:ext cx="8668068" cy="384688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30"/>
              </a:spcBef>
              <a:buChar char="■"/>
              <a:tabLst>
                <a:tab pos="327660" algn="l"/>
              </a:tabLst>
            </a:pPr>
            <a:r>
              <a:rPr sz="2000" b="1" spc="25" dirty="0" err="1">
                <a:solidFill>
                  <a:srgbClr val="006FC0"/>
                </a:solidFill>
                <a:latin typeface="맑은 고딕"/>
                <a:cs typeface="맑은 고딕"/>
              </a:rPr>
              <a:t>변수</a:t>
            </a:r>
            <a:r>
              <a:rPr lang="en-US"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lang="ko-KR" altLang="en-US"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선언 시 유의점</a:t>
            </a:r>
            <a:endParaRPr sz="20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3600" dirty="0">
              <a:latin typeface="맑은 고딕"/>
              <a:cs typeface="맑은 고딕"/>
            </a:endParaRPr>
          </a:p>
          <a:p>
            <a:pPr marL="60325">
              <a:lnSpc>
                <a:spcPct val="150000"/>
              </a:lnSpc>
            </a:pPr>
            <a:r>
              <a:rPr lang="ko-KR" altLang="en-US" sz="1800" spc="-5" dirty="0">
                <a:latin typeface="맑은 고딕"/>
                <a:cs typeface="맑은 고딕"/>
              </a:rPr>
              <a:t> </a:t>
            </a:r>
            <a:r>
              <a:rPr lang="en-US" altLang="ko-KR" sz="1800" spc="-5" dirty="0">
                <a:latin typeface="맑은 고딕"/>
                <a:cs typeface="맑은 고딕"/>
              </a:rPr>
              <a:t>- </a:t>
            </a:r>
            <a:r>
              <a:rPr lang="ko-KR" altLang="en-US" sz="1800" spc="-5" dirty="0">
                <a:latin typeface="맑은 고딕"/>
                <a:cs typeface="맑은 고딕"/>
              </a:rPr>
              <a:t>변수의 이름은 알파벳</a:t>
            </a:r>
            <a:r>
              <a:rPr lang="en-US" altLang="ko-KR" sz="1800" spc="-5" dirty="0">
                <a:latin typeface="맑은 고딕"/>
                <a:cs typeface="맑은 고딕"/>
              </a:rPr>
              <a:t>, </a:t>
            </a:r>
            <a:r>
              <a:rPr lang="ko-KR" altLang="en-US" sz="1800" spc="-5" dirty="0">
                <a:latin typeface="맑은 고딕"/>
                <a:cs typeface="맑은 고딕"/>
              </a:rPr>
              <a:t>숫자</a:t>
            </a:r>
            <a:r>
              <a:rPr lang="en-US" altLang="ko-KR" sz="1800" spc="-5" dirty="0">
                <a:latin typeface="맑은 고딕"/>
                <a:cs typeface="맑은 고딕"/>
              </a:rPr>
              <a:t>, _ ,  $ </a:t>
            </a:r>
            <a:r>
              <a:rPr lang="ko-KR" altLang="en-US" sz="1800" spc="-5" dirty="0">
                <a:latin typeface="맑은 고딕"/>
                <a:cs typeface="맑은 고딕"/>
              </a:rPr>
              <a:t>로 구성</a:t>
            </a:r>
            <a:endParaRPr lang="en-US" altLang="ko-KR" sz="1800" spc="-5" dirty="0">
              <a:latin typeface="맑은 고딕"/>
              <a:cs typeface="맑은 고딕"/>
            </a:endParaRPr>
          </a:p>
          <a:p>
            <a:pPr marL="60325">
              <a:lnSpc>
                <a:spcPct val="150000"/>
              </a:lnSpc>
            </a:pPr>
            <a:endParaRPr lang="en-US" sz="1000" spc="-5" dirty="0">
              <a:latin typeface="맑은 고딕"/>
              <a:cs typeface="Calibri"/>
            </a:endParaRPr>
          </a:p>
          <a:p>
            <a:pPr marL="60325">
              <a:lnSpc>
                <a:spcPct val="150000"/>
              </a:lnSpc>
            </a:pPr>
            <a:r>
              <a:rPr lang="ko-KR" altLang="en-US" sz="1800" spc="-5" dirty="0">
                <a:latin typeface="맑은 고딕"/>
                <a:cs typeface="Calibri"/>
              </a:rPr>
              <a:t> </a:t>
            </a:r>
            <a:r>
              <a:rPr lang="en-US" altLang="ko-KR" sz="1800" spc="-5" dirty="0">
                <a:latin typeface="맑은 고딕"/>
                <a:cs typeface="Calibri"/>
              </a:rPr>
              <a:t>- </a:t>
            </a:r>
            <a:r>
              <a:rPr lang="ko-KR" altLang="en-US" sz="1800" spc="-5" dirty="0">
                <a:latin typeface="맑은 고딕"/>
                <a:cs typeface="Calibri"/>
              </a:rPr>
              <a:t>대소문자를 구분한다</a:t>
            </a:r>
            <a:r>
              <a:rPr lang="en-US" altLang="ko-KR" sz="1800" spc="-5" dirty="0">
                <a:latin typeface="맑은 고딕"/>
                <a:cs typeface="Calibri"/>
              </a:rPr>
              <a:t>.</a:t>
            </a:r>
          </a:p>
          <a:p>
            <a:pPr marL="60325">
              <a:lnSpc>
                <a:spcPct val="150000"/>
              </a:lnSpc>
            </a:pPr>
            <a:endParaRPr lang="en-US" sz="1000" spc="-5" dirty="0">
              <a:latin typeface="맑은 고딕"/>
              <a:cs typeface="Calibri"/>
            </a:endParaRPr>
          </a:p>
          <a:p>
            <a:pPr marL="60325">
              <a:lnSpc>
                <a:spcPct val="150000"/>
              </a:lnSpc>
            </a:pPr>
            <a:r>
              <a:rPr lang="ko-KR" altLang="en-US" sz="1800" spc="-5" dirty="0">
                <a:latin typeface="맑은 고딕"/>
                <a:cs typeface="Calibri"/>
              </a:rPr>
              <a:t> </a:t>
            </a:r>
            <a:r>
              <a:rPr lang="en-US" altLang="ko-KR" sz="1800" spc="-5" dirty="0">
                <a:latin typeface="맑은 고딕"/>
                <a:cs typeface="Calibri"/>
              </a:rPr>
              <a:t>- </a:t>
            </a:r>
            <a:r>
              <a:rPr lang="ko-KR" altLang="en-US" sz="1800" spc="-5" dirty="0">
                <a:latin typeface="맑은 고딕"/>
                <a:cs typeface="Calibri"/>
              </a:rPr>
              <a:t>변수의 이름은 숫자로 시작할 수 없고</a:t>
            </a:r>
            <a:r>
              <a:rPr lang="en-US" altLang="ko-KR" sz="1800" spc="-5" dirty="0">
                <a:latin typeface="맑은 고딕"/>
                <a:cs typeface="Calibri"/>
              </a:rPr>
              <a:t>, </a:t>
            </a:r>
            <a:r>
              <a:rPr lang="ko-KR" altLang="en-US" sz="1800" spc="-5" dirty="0">
                <a:latin typeface="맑은 고딕"/>
                <a:cs typeface="Calibri"/>
              </a:rPr>
              <a:t>키워드도 변수의 이름으로 사용할 수 없음</a:t>
            </a:r>
            <a:endParaRPr lang="en-US" altLang="ko-KR" sz="1800" spc="-5" dirty="0">
              <a:latin typeface="맑은 고딕"/>
              <a:cs typeface="Calibri"/>
            </a:endParaRPr>
          </a:p>
          <a:p>
            <a:pPr marL="60325">
              <a:lnSpc>
                <a:spcPct val="150000"/>
              </a:lnSpc>
            </a:pPr>
            <a:endParaRPr lang="en-US" sz="1000" spc="-5" dirty="0">
              <a:latin typeface="맑은 고딕"/>
              <a:cs typeface="Calibri"/>
            </a:endParaRPr>
          </a:p>
          <a:p>
            <a:pPr marL="60325">
              <a:lnSpc>
                <a:spcPct val="150000"/>
              </a:lnSpc>
            </a:pPr>
            <a:r>
              <a:rPr lang="ko-KR" altLang="en-US" sz="1800" spc="-5" dirty="0">
                <a:latin typeface="맑은 고딕"/>
                <a:cs typeface="Calibri"/>
              </a:rPr>
              <a:t> </a:t>
            </a:r>
            <a:r>
              <a:rPr lang="en-US" altLang="ko-KR" sz="1800" spc="-5" dirty="0">
                <a:latin typeface="맑은 고딕"/>
                <a:cs typeface="Calibri"/>
              </a:rPr>
              <a:t>- </a:t>
            </a:r>
            <a:r>
              <a:rPr lang="ko-KR" altLang="en-US" sz="1800" spc="-5" dirty="0">
                <a:latin typeface="맑은 고딕"/>
                <a:cs typeface="Calibri"/>
              </a:rPr>
              <a:t>이름 사이에 공백이 있을 수 없음</a:t>
            </a:r>
            <a:endParaRPr lang="en-US" altLang="ko-KR" sz="1800" spc="-5" dirty="0">
              <a:latin typeface="맑은 고딕"/>
              <a:cs typeface="Calibri"/>
            </a:endParaRPr>
          </a:p>
          <a:p>
            <a:pPr marL="60325">
              <a:lnSpc>
                <a:spcPct val="150000"/>
              </a:lnSpc>
            </a:pPr>
            <a:endParaRPr lang="en-US" sz="1000" spc="-5" dirty="0">
              <a:latin typeface="맑은 고딕"/>
              <a:cs typeface="Calibri"/>
            </a:endParaRPr>
          </a:p>
          <a:p>
            <a:pPr marL="60325">
              <a:lnSpc>
                <a:spcPct val="150000"/>
              </a:lnSpc>
            </a:pPr>
            <a:r>
              <a:rPr lang="ko-KR" altLang="en-US" sz="1800" b="1" spc="-5" dirty="0">
                <a:solidFill>
                  <a:srgbClr val="FF0000"/>
                </a:solidFill>
                <a:latin typeface="맑은 고딕"/>
                <a:cs typeface="Calibri"/>
              </a:rPr>
              <a:t> 변수의 이름을 정할 때는 변수의 역할에 어울리는</a:t>
            </a:r>
            <a:r>
              <a:rPr lang="en-US" altLang="ko-KR" sz="1800" b="1" spc="-5" dirty="0">
                <a:solidFill>
                  <a:srgbClr val="FF0000"/>
                </a:solidFill>
                <a:latin typeface="맑은 고딕"/>
                <a:cs typeface="Calibri"/>
              </a:rPr>
              <a:t>, </a:t>
            </a:r>
            <a:r>
              <a:rPr lang="ko-KR" altLang="en-US" sz="1800" b="1" spc="-5" dirty="0">
                <a:solidFill>
                  <a:srgbClr val="FF0000"/>
                </a:solidFill>
                <a:latin typeface="맑은 고딕"/>
                <a:cs typeface="Calibri"/>
              </a:rPr>
              <a:t>의미 있는 이름을 지어야 한다</a:t>
            </a:r>
            <a:r>
              <a:rPr lang="en-US" altLang="ko-KR" b="1" spc="-5" dirty="0">
                <a:latin typeface="맑은 고딕"/>
                <a:cs typeface="Calibri"/>
              </a:rPr>
              <a:t>.</a:t>
            </a:r>
            <a:endParaRPr sz="1800" b="1" dirty="0">
              <a:latin typeface="Calibri"/>
              <a:cs typeface="Calibri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2A180DC-D1A0-14FE-B04C-E90786505ACC}"/>
              </a:ext>
            </a:extLst>
          </p:cNvPr>
          <p:cNvSpPr txBox="1">
            <a:spLocks/>
          </p:cNvSpPr>
          <p:nvPr/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 anchor="b">
            <a:sp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2-2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변수란 무엇인가</a:t>
            </a:r>
            <a:r>
              <a:rPr lang="en-US" altLang="ko-KR" sz="3600" spc="-75" dirty="0"/>
              <a:t>?</a:t>
            </a:r>
            <a:endParaRPr lang="ko-KR" altLang="en-US" sz="32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66921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5532" y="1671319"/>
            <a:ext cx="8668068" cy="456362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30"/>
              </a:spcBef>
              <a:buChar char="■"/>
              <a:tabLst>
                <a:tab pos="327660" algn="l"/>
              </a:tabLst>
            </a:pPr>
            <a:r>
              <a:rPr sz="2000" b="1" spc="25" dirty="0" err="1">
                <a:solidFill>
                  <a:srgbClr val="006FC0"/>
                </a:solidFill>
                <a:latin typeface="+mn-ea"/>
                <a:cs typeface="맑은 고딕"/>
              </a:rPr>
              <a:t>변수</a:t>
            </a:r>
            <a:r>
              <a:rPr lang="ko-KR" altLang="en-US" sz="2000" b="1" spc="25" dirty="0">
                <a:solidFill>
                  <a:srgbClr val="006FC0"/>
                </a:solidFill>
                <a:latin typeface="+mn-ea"/>
                <a:cs typeface="맑은 고딕"/>
              </a:rPr>
              <a:t>가 저장되는 공간의 특성</a:t>
            </a:r>
            <a:r>
              <a:rPr lang="en-US" altLang="ko-KR" sz="2000" b="1" spc="25" dirty="0">
                <a:solidFill>
                  <a:srgbClr val="006FC0"/>
                </a:solidFill>
                <a:latin typeface="+mn-ea"/>
                <a:cs typeface="맑은 고딕"/>
              </a:rPr>
              <a:t>•</a:t>
            </a:r>
            <a:r>
              <a:rPr lang="ko-KR" altLang="en-US" sz="2000" b="1" spc="25" dirty="0">
                <a:solidFill>
                  <a:srgbClr val="006FC0"/>
                </a:solidFill>
                <a:latin typeface="+mn-ea"/>
                <a:cs typeface="맑은 고딕"/>
              </a:rPr>
              <a:t>자료형</a:t>
            </a:r>
            <a:endParaRPr lang="en-US" altLang="ko-KR" sz="2000" b="1" spc="25" dirty="0">
              <a:solidFill>
                <a:srgbClr val="006FC0"/>
              </a:solidFill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sz="2000" dirty="0">
              <a:latin typeface="+mn-ea"/>
              <a:cs typeface="맑은 고딕"/>
            </a:endParaRPr>
          </a:p>
          <a:p>
            <a:pPr marL="60325">
              <a:lnSpc>
                <a:spcPct val="150000"/>
              </a:lnSpc>
            </a:pPr>
            <a:r>
              <a:rPr lang="ko-KR" altLang="en-US" sz="1800" spc="-5" dirty="0">
                <a:latin typeface="+mn-ea"/>
                <a:cs typeface="맑은 고딕"/>
              </a:rPr>
              <a:t> </a:t>
            </a:r>
            <a:endParaRPr lang="en-US" altLang="ko-KR" sz="1800" spc="-5" dirty="0">
              <a:latin typeface="+mn-ea"/>
              <a:cs typeface="맑은 고딕"/>
            </a:endParaRPr>
          </a:p>
          <a:p>
            <a:pPr marL="60325">
              <a:lnSpc>
                <a:spcPct val="150000"/>
              </a:lnSpc>
            </a:pPr>
            <a:endParaRPr lang="en-US" b="1" spc="-5" dirty="0">
              <a:latin typeface="+mn-ea"/>
              <a:cs typeface="Calibri"/>
            </a:endParaRPr>
          </a:p>
          <a:p>
            <a:pPr marL="60325">
              <a:lnSpc>
                <a:spcPct val="150000"/>
              </a:lnSpc>
            </a:pPr>
            <a:endParaRPr lang="en-US" sz="1800" b="1" spc="-5" dirty="0">
              <a:latin typeface="+mn-ea"/>
              <a:cs typeface="Calibri"/>
            </a:endParaRPr>
          </a:p>
          <a:p>
            <a:pPr marL="60325">
              <a:lnSpc>
                <a:spcPct val="150000"/>
              </a:lnSpc>
            </a:pPr>
            <a:endParaRPr lang="en-US" b="1" spc="-5" dirty="0">
              <a:latin typeface="+mn-ea"/>
              <a:cs typeface="Calibri"/>
            </a:endParaRPr>
          </a:p>
          <a:p>
            <a:pPr marL="60325">
              <a:lnSpc>
                <a:spcPct val="150000"/>
              </a:lnSpc>
            </a:pPr>
            <a:endParaRPr lang="en-US" sz="1800" b="1" spc="-5" dirty="0">
              <a:latin typeface="+mn-ea"/>
              <a:cs typeface="Calibri"/>
            </a:endParaRPr>
          </a:p>
          <a:p>
            <a:pPr marL="60325">
              <a:lnSpc>
                <a:spcPct val="150000"/>
              </a:lnSpc>
            </a:pPr>
            <a:endParaRPr lang="en-US" b="1" spc="-5" dirty="0">
              <a:latin typeface="+mn-ea"/>
              <a:cs typeface="Calibri"/>
            </a:endParaRPr>
          </a:p>
          <a:p>
            <a:pPr marL="60325">
              <a:lnSpc>
                <a:spcPct val="150000"/>
              </a:lnSpc>
            </a:pPr>
            <a:endParaRPr lang="en-US" sz="1800" b="1" spc="-5" dirty="0">
              <a:latin typeface="+mn-ea"/>
              <a:cs typeface="Calibri"/>
            </a:endParaRPr>
          </a:p>
          <a:p>
            <a:pPr marL="60325">
              <a:lnSpc>
                <a:spcPct val="150000"/>
              </a:lnSpc>
            </a:pPr>
            <a:r>
              <a:rPr lang="ko-KR" altLang="en-US" spc="-5" dirty="0">
                <a:latin typeface="+mn-ea"/>
                <a:cs typeface="Calibri"/>
              </a:rPr>
              <a:t>변수가 사용할 공간의 크기와 특성에 따라 자료형을 사용하여 변수를 선언한다</a:t>
            </a:r>
            <a:r>
              <a:rPr lang="en-US" altLang="ko-KR" spc="-5" dirty="0">
                <a:latin typeface="+mn-ea"/>
                <a:cs typeface="Calibri"/>
              </a:rPr>
              <a:t>.</a:t>
            </a:r>
          </a:p>
          <a:p>
            <a:pPr marL="60325">
              <a:lnSpc>
                <a:spcPct val="150000"/>
              </a:lnSpc>
            </a:pPr>
            <a:endParaRPr lang="en-US" sz="500" spc="-5" dirty="0">
              <a:latin typeface="+mn-ea"/>
              <a:cs typeface="Calibri"/>
            </a:endParaRPr>
          </a:p>
          <a:p>
            <a:pPr marL="60325">
              <a:lnSpc>
                <a:spcPct val="150000"/>
              </a:lnSpc>
            </a:pPr>
            <a:r>
              <a:rPr lang="ko-KR" altLang="en-US" spc="-5" dirty="0">
                <a:latin typeface="+mn-ea"/>
                <a:cs typeface="Calibri"/>
              </a:rPr>
              <a:t>예</a:t>
            </a:r>
            <a:r>
              <a:rPr lang="en-US" altLang="ko-KR" spc="-5" dirty="0">
                <a:latin typeface="+mn-ea"/>
                <a:cs typeface="Calibri"/>
              </a:rPr>
              <a:t>) int num;</a:t>
            </a:r>
            <a:endParaRPr sz="1800" dirty="0">
              <a:latin typeface="+mn-ea"/>
              <a:cs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286FE5-567C-397A-3D23-A686602B9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160234"/>
            <a:ext cx="8398828" cy="2869405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4E53FD7D-D19E-02EE-8964-5D7BB31E21BA}"/>
              </a:ext>
            </a:extLst>
          </p:cNvPr>
          <p:cNvSpPr txBox="1">
            <a:spLocks/>
          </p:cNvSpPr>
          <p:nvPr/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 anchor="b">
            <a:sp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2-3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변수가 저장되는 공간의 특성</a:t>
            </a:r>
            <a:r>
              <a:rPr lang="en-US" altLang="ko-KR" sz="3600" spc="-75" dirty="0"/>
              <a:t>, </a:t>
            </a:r>
            <a:r>
              <a:rPr lang="ko-KR" altLang="en-US" sz="3600" spc="-75" dirty="0"/>
              <a:t>자료형</a:t>
            </a:r>
            <a:endParaRPr lang="ko-KR" altLang="en-US" sz="32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523173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5532" y="1349244"/>
            <a:ext cx="8668068" cy="375615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30"/>
              </a:spcBef>
              <a:buChar char="■"/>
              <a:tabLst>
                <a:tab pos="327660" algn="l"/>
              </a:tabLst>
            </a:pPr>
            <a:r>
              <a:rPr lang="ko-KR" altLang="en-US" sz="2000" b="1" spc="25" dirty="0">
                <a:solidFill>
                  <a:srgbClr val="006FC0"/>
                </a:solidFill>
                <a:latin typeface="+mn-ea"/>
                <a:cs typeface="맑은 고딕"/>
              </a:rPr>
              <a:t>정수</a:t>
            </a:r>
            <a:r>
              <a:rPr lang="en-US" sz="2000" b="1" spc="25" dirty="0">
                <a:solidFill>
                  <a:srgbClr val="006FC0"/>
                </a:solidFill>
                <a:latin typeface="+mn-ea"/>
                <a:cs typeface="맑은 고딕"/>
              </a:rPr>
              <a:t> </a:t>
            </a:r>
            <a:r>
              <a:rPr lang="ko-KR" altLang="en-US" sz="2000" b="1" spc="25" dirty="0">
                <a:solidFill>
                  <a:srgbClr val="006FC0"/>
                </a:solidFill>
                <a:latin typeface="+mn-ea"/>
                <a:cs typeface="맑은 고딕"/>
              </a:rPr>
              <a:t>자료형</a:t>
            </a:r>
            <a:endParaRPr lang="en-US" altLang="ko-KR" sz="2000" b="1" spc="25" dirty="0">
              <a:solidFill>
                <a:srgbClr val="006FC0"/>
              </a:solidFill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sz="2000" dirty="0">
              <a:latin typeface="+mn-ea"/>
              <a:cs typeface="맑은 고딕"/>
            </a:endParaRPr>
          </a:p>
          <a:p>
            <a:pPr marL="60325">
              <a:lnSpc>
                <a:spcPct val="150000"/>
              </a:lnSpc>
            </a:pPr>
            <a:r>
              <a:rPr lang="ko-KR" altLang="en-US" sz="1800" spc="-5" dirty="0">
                <a:latin typeface="+mn-ea"/>
                <a:cs typeface="맑은 고딕"/>
              </a:rPr>
              <a:t> </a:t>
            </a:r>
            <a:endParaRPr lang="en-US" altLang="ko-KR" sz="1800" spc="-5" dirty="0">
              <a:latin typeface="+mn-ea"/>
              <a:cs typeface="맑은 고딕"/>
            </a:endParaRPr>
          </a:p>
          <a:p>
            <a:pPr marL="60325">
              <a:lnSpc>
                <a:spcPct val="150000"/>
              </a:lnSpc>
            </a:pPr>
            <a:endParaRPr lang="en-US" b="1" spc="-5" dirty="0">
              <a:latin typeface="+mn-ea"/>
              <a:cs typeface="Calibri"/>
            </a:endParaRPr>
          </a:p>
          <a:p>
            <a:pPr marL="60325">
              <a:lnSpc>
                <a:spcPct val="150000"/>
              </a:lnSpc>
            </a:pPr>
            <a:endParaRPr lang="en-US" sz="1800" b="1" spc="-5" dirty="0">
              <a:latin typeface="+mn-ea"/>
              <a:cs typeface="Calibri"/>
            </a:endParaRPr>
          </a:p>
          <a:p>
            <a:pPr marL="60325">
              <a:lnSpc>
                <a:spcPct val="150000"/>
              </a:lnSpc>
            </a:pPr>
            <a:endParaRPr lang="en-US" b="1" spc="-5" dirty="0">
              <a:latin typeface="+mn-ea"/>
              <a:cs typeface="Calibri"/>
            </a:endParaRPr>
          </a:p>
          <a:p>
            <a:pPr marL="60325">
              <a:lnSpc>
                <a:spcPct val="150000"/>
              </a:lnSpc>
            </a:pPr>
            <a:endParaRPr lang="en-US" sz="1800" b="1" spc="-5" dirty="0">
              <a:latin typeface="+mn-ea"/>
              <a:cs typeface="Calibri"/>
            </a:endParaRPr>
          </a:p>
          <a:p>
            <a:pPr marL="60325">
              <a:lnSpc>
                <a:spcPct val="150000"/>
              </a:lnSpc>
            </a:pPr>
            <a:endParaRPr lang="en-US" sz="900" b="1" spc="-5" dirty="0">
              <a:latin typeface="+mn-ea"/>
              <a:cs typeface="Calibri"/>
            </a:endParaRPr>
          </a:p>
          <a:p>
            <a:pPr marL="60325">
              <a:lnSpc>
                <a:spcPct val="150000"/>
              </a:lnSpc>
            </a:pPr>
            <a:r>
              <a:rPr lang="en-US" spc="-5" dirty="0">
                <a:latin typeface="+mn-ea"/>
                <a:cs typeface="Calibri"/>
              </a:rPr>
              <a:t>Int</a:t>
            </a:r>
            <a:r>
              <a:rPr lang="ko-KR" altLang="en-US" spc="-5" dirty="0">
                <a:latin typeface="+mn-ea"/>
                <a:cs typeface="Calibri"/>
              </a:rPr>
              <a:t>로 </a:t>
            </a:r>
            <a:r>
              <a:rPr lang="en-US" altLang="ko-KR" spc="-5" dirty="0">
                <a:latin typeface="+mn-ea"/>
                <a:cs typeface="Calibri"/>
              </a:rPr>
              <a:t>10</a:t>
            </a:r>
            <a:r>
              <a:rPr lang="ko-KR" altLang="en-US" spc="-5" dirty="0">
                <a:latin typeface="+mn-ea"/>
                <a:cs typeface="Calibri"/>
              </a:rPr>
              <a:t>을 표현할 때</a:t>
            </a:r>
            <a:endParaRPr lang="en-US" spc="-5" dirty="0">
              <a:latin typeface="+mn-ea"/>
              <a:cs typeface="Calibri"/>
            </a:endParaRPr>
          </a:p>
          <a:p>
            <a:pPr marL="60325">
              <a:lnSpc>
                <a:spcPct val="150000"/>
              </a:lnSpc>
            </a:pPr>
            <a:endParaRPr lang="en-US" sz="1800" b="1" spc="-5" dirty="0">
              <a:latin typeface="+mn-ea"/>
              <a:cs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560827-3E17-F9CD-7463-6F6CB1495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31" y="1744498"/>
            <a:ext cx="5133469" cy="22941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D75F03-55E6-49C7-3772-08ECEF60D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931" y="4724400"/>
            <a:ext cx="8495190" cy="152586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AAD5A820-273D-EB58-2F37-BBCADC2703B1}"/>
              </a:ext>
            </a:extLst>
          </p:cNvPr>
          <p:cNvSpPr txBox="1">
            <a:spLocks/>
          </p:cNvSpPr>
          <p:nvPr/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 anchor="b">
            <a:sp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2-3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변수가 저장되는 공간의 특성</a:t>
            </a:r>
            <a:r>
              <a:rPr lang="en-US" altLang="ko-KR" sz="3600" spc="-75" dirty="0"/>
              <a:t>, </a:t>
            </a:r>
            <a:r>
              <a:rPr lang="ko-KR" altLang="en-US" sz="3600" spc="-75" dirty="0"/>
              <a:t>자료형</a:t>
            </a:r>
            <a:endParaRPr lang="ko-KR" altLang="en-US" sz="32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3348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5532" y="1828800"/>
            <a:ext cx="9734868" cy="432554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30"/>
              </a:spcBef>
              <a:buChar char="■"/>
              <a:tabLst>
                <a:tab pos="327660" algn="l"/>
              </a:tabLst>
            </a:pPr>
            <a:r>
              <a:rPr lang="en-US" altLang="ko-KR" sz="2000" b="1" spc="25" dirty="0">
                <a:solidFill>
                  <a:srgbClr val="006FC0"/>
                </a:solidFill>
                <a:latin typeface="+mn-ea"/>
                <a:cs typeface="맑은 고딕"/>
              </a:rPr>
              <a:t>byte</a:t>
            </a:r>
            <a:r>
              <a:rPr lang="ko-KR" altLang="en-US" sz="2000" b="1" spc="25" dirty="0">
                <a:solidFill>
                  <a:srgbClr val="006FC0"/>
                </a:solidFill>
                <a:latin typeface="+mn-ea"/>
                <a:cs typeface="맑은 고딕"/>
              </a:rPr>
              <a:t>와 </a:t>
            </a:r>
            <a:r>
              <a:rPr lang="en-US" altLang="ko-KR" sz="2000" b="1" spc="25" dirty="0">
                <a:solidFill>
                  <a:srgbClr val="006FC0"/>
                </a:solidFill>
                <a:latin typeface="+mn-ea"/>
                <a:cs typeface="맑은 고딕"/>
              </a:rPr>
              <a:t>short</a:t>
            </a: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2000" dirty="0">
              <a:latin typeface="+mn-ea"/>
              <a:cs typeface="맑은 고딕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dirty="0">
                <a:latin typeface="+mn-ea"/>
                <a:cs typeface="맑은 고딕"/>
              </a:rPr>
              <a:t> byte :</a:t>
            </a:r>
            <a:r>
              <a:rPr lang="ko-KR" altLang="en-US" sz="2000" dirty="0">
                <a:latin typeface="+mn-ea"/>
                <a:cs typeface="맑은 고딕"/>
              </a:rPr>
              <a:t> </a:t>
            </a:r>
            <a:r>
              <a:rPr lang="en-US" altLang="ko-KR" sz="2000" dirty="0">
                <a:latin typeface="+mn-ea"/>
                <a:cs typeface="맑은 고딕"/>
              </a:rPr>
              <a:t>1</a:t>
            </a:r>
            <a:r>
              <a:rPr lang="ko-KR" altLang="en-US" sz="2000" dirty="0">
                <a:latin typeface="+mn-ea"/>
                <a:cs typeface="맑은 고딕"/>
              </a:rPr>
              <a:t>바이트 단위의 자료형</a:t>
            </a:r>
            <a:endParaRPr lang="en-US" altLang="ko-KR" sz="2000" dirty="0">
              <a:latin typeface="+mn-ea"/>
              <a:cs typeface="맑은 고딕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dirty="0">
                <a:latin typeface="+mn-ea"/>
                <a:cs typeface="맑은 고딕"/>
              </a:rPr>
              <a:t>	       </a:t>
            </a:r>
            <a:r>
              <a:rPr lang="ko-KR" altLang="en-US" sz="2000" dirty="0">
                <a:latin typeface="+mn-ea"/>
                <a:cs typeface="맑은 고딕"/>
              </a:rPr>
              <a:t>동영상</a:t>
            </a:r>
            <a:r>
              <a:rPr lang="en-US" altLang="ko-KR" sz="2000" dirty="0">
                <a:latin typeface="+mn-ea"/>
                <a:cs typeface="맑은 고딕"/>
              </a:rPr>
              <a:t>, </a:t>
            </a:r>
            <a:r>
              <a:rPr lang="ko-KR" altLang="en-US" sz="2000" dirty="0">
                <a:latin typeface="+mn-ea"/>
                <a:cs typeface="맑은 고딕"/>
              </a:rPr>
              <a:t>음악 파일 등 실행 파일의 자료를 처리할 때 사용하기 좋은 자료형</a:t>
            </a:r>
            <a:endParaRPr lang="en-US" altLang="ko-KR" sz="2000" dirty="0">
              <a:latin typeface="+mn-ea"/>
              <a:cs typeface="맑은 고딕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2000" dirty="0">
              <a:latin typeface="+mn-ea"/>
              <a:cs typeface="맑은 고딕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dirty="0">
                <a:latin typeface="+mn-ea"/>
                <a:cs typeface="맑은 고딕"/>
              </a:rPr>
              <a:t> short : 2</a:t>
            </a:r>
            <a:r>
              <a:rPr lang="ko-KR" altLang="en-US" sz="2000" dirty="0">
                <a:latin typeface="+mn-ea"/>
                <a:cs typeface="맑은 고딕"/>
              </a:rPr>
              <a:t>바이트 단위의 자료형</a:t>
            </a:r>
            <a:endParaRPr lang="en-US" altLang="ko-KR" sz="2000" dirty="0">
              <a:latin typeface="+mn-ea"/>
              <a:cs typeface="맑은 고딕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dirty="0">
                <a:latin typeface="+mn-ea"/>
                <a:cs typeface="맑은 고딕"/>
              </a:rPr>
              <a:t>	       </a:t>
            </a:r>
            <a:r>
              <a:rPr lang="ko-KR" altLang="en-US" sz="2000" dirty="0">
                <a:latin typeface="+mn-ea"/>
                <a:cs typeface="맑은 고딕"/>
              </a:rPr>
              <a:t>주로 </a:t>
            </a:r>
            <a:r>
              <a:rPr lang="en-US" altLang="ko-KR" sz="2000" dirty="0">
                <a:latin typeface="+mn-ea"/>
                <a:cs typeface="맑은 고딕"/>
              </a:rPr>
              <a:t>c/</a:t>
            </a:r>
            <a:r>
              <a:rPr lang="en-US" altLang="ko-KR" sz="2000" dirty="0" err="1">
                <a:latin typeface="+mn-ea"/>
                <a:cs typeface="맑은 고딕"/>
              </a:rPr>
              <a:t>c++</a:t>
            </a:r>
            <a:r>
              <a:rPr lang="en-US" altLang="ko-KR" sz="2000" dirty="0">
                <a:latin typeface="+mn-ea"/>
                <a:cs typeface="맑은 고딕"/>
              </a:rPr>
              <a:t> </a:t>
            </a:r>
            <a:r>
              <a:rPr lang="ko-KR" altLang="en-US" sz="2000" dirty="0">
                <a:latin typeface="+mn-ea"/>
                <a:cs typeface="맑은 고딕"/>
              </a:rPr>
              <a:t>언어와의 호환 시 사용</a:t>
            </a:r>
            <a:r>
              <a:rPr lang="en-US" sz="2000" dirty="0">
                <a:latin typeface="+mn-ea"/>
                <a:cs typeface="맑은 고딕"/>
              </a:rPr>
              <a:t> 	</a:t>
            </a:r>
            <a:endParaRPr sz="2000" dirty="0">
              <a:latin typeface="+mn-ea"/>
              <a:cs typeface="맑은 고딕"/>
            </a:endParaRPr>
          </a:p>
          <a:p>
            <a:pPr marL="60325">
              <a:lnSpc>
                <a:spcPct val="150000"/>
              </a:lnSpc>
            </a:pPr>
            <a:endParaRPr lang="en-US" sz="1800" b="1" spc="-5" dirty="0">
              <a:latin typeface="+mn-ea"/>
              <a:cs typeface="Calibri"/>
            </a:endParaRPr>
          </a:p>
          <a:p>
            <a:pPr marL="60325">
              <a:lnSpc>
                <a:spcPct val="150000"/>
              </a:lnSpc>
            </a:pPr>
            <a:endParaRPr lang="en-US" sz="900" b="1" spc="-5" dirty="0">
              <a:latin typeface="+mn-ea"/>
              <a:cs typeface="Calibri"/>
            </a:endParaRPr>
          </a:p>
          <a:p>
            <a:pPr marL="60325">
              <a:lnSpc>
                <a:spcPct val="150000"/>
              </a:lnSpc>
            </a:pPr>
            <a:endParaRPr lang="en-US" sz="1800" b="1" spc="-5" dirty="0">
              <a:latin typeface="+mn-ea"/>
              <a:cs typeface="Calibri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A764E647-9777-E641-1E7B-70B4CDC97C9A}"/>
              </a:ext>
            </a:extLst>
          </p:cNvPr>
          <p:cNvSpPr txBox="1">
            <a:spLocks/>
          </p:cNvSpPr>
          <p:nvPr/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 anchor="b">
            <a:sp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2-3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변수가 저장되는 공간의 특성</a:t>
            </a:r>
            <a:r>
              <a:rPr lang="en-US" altLang="ko-KR" sz="3600" spc="-75" dirty="0"/>
              <a:t>, </a:t>
            </a:r>
            <a:r>
              <a:rPr lang="ko-KR" altLang="en-US" sz="3600" spc="-75" dirty="0"/>
              <a:t>자료형</a:t>
            </a:r>
            <a:endParaRPr lang="ko-KR" altLang="en-US" sz="32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6420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5532" y="1828800"/>
            <a:ext cx="9734868" cy="36458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30"/>
              </a:spcBef>
              <a:buChar char="■"/>
              <a:tabLst>
                <a:tab pos="327660" algn="l"/>
              </a:tabLst>
            </a:pPr>
            <a:r>
              <a:rPr lang="en-US" sz="2000" b="1" spc="25" dirty="0">
                <a:solidFill>
                  <a:srgbClr val="006FC0"/>
                </a:solidFill>
                <a:latin typeface="+mn-ea"/>
                <a:cs typeface="맑은 고딕"/>
              </a:rPr>
              <a:t>int</a:t>
            </a:r>
            <a:endParaRPr lang="en-US" sz="2000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3200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dirty="0">
                <a:latin typeface="+mn-ea"/>
                <a:cs typeface="맑은 고딕"/>
              </a:rPr>
              <a:t> - </a:t>
            </a:r>
            <a:r>
              <a:rPr lang="ko-KR" altLang="en-US" sz="2000" dirty="0">
                <a:latin typeface="+mn-ea"/>
                <a:cs typeface="맑은 고딕"/>
              </a:rPr>
              <a:t>자바에서 사용하는 정수에 대한 기본 자료형</a:t>
            </a:r>
            <a:endParaRPr lang="en-US" altLang="ko-KR" sz="2000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dirty="0">
                <a:latin typeface="+mn-ea"/>
                <a:cs typeface="맑은 고딕"/>
              </a:rPr>
              <a:t> </a:t>
            </a: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dirty="0">
                <a:latin typeface="+mn-ea"/>
                <a:cs typeface="맑은 고딕"/>
              </a:rPr>
              <a:t> - 4</a:t>
            </a:r>
            <a:r>
              <a:rPr lang="ko-KR" altLang="en-US" sz="2000" dirty="0">
                <a:latin typeface="+mn-ea"/>
                <a:cs typeface="맑은 고딕"/>
              </a:rPr>
              <a:t>바이트 단위의 자료형</a:t>
            </a:r>
            <a:endParaRPr lang="en-US" altLang="ko-KR" sz="2000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2000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dirty="0">
                <a:latin typeface="+mn-ea"/>
                <a:cs typeface="맑은 고딕"/>
              </a:rPr>
              <a:t> - </a:t>
            </a:r>
            <a:r>
              <a:rPr lang="ko-KR" altLang="en-US" sz="2000" dirty="0">
                <a:latin typeface="+mn-ea"/>
                <a:cs typeface="맑은 고딕"/>
              </a:rPr>
              <a:t>프로그램에서 사용하는 모든 숫자</a:t>
            </a:r>
            <a:r>
              <a:rPr lang="en-US" altLang="ko-KR" sz="2000" dirty="0">
                <a:latin typeface="+mn-ea"/>
                <a:cs typeface="맑은 고딕"/>
              </a:rPr>
              <a:t>(</a:t>
            </a:r>
            <a:r>
              <a:rPr lang="ko-KR" altLang="en-US" sz="2000" dirty="0" err="1">
                <a:latin typeface="+mn-ea"/>
                <a:cs typeface="맑은 고딕"/>
              </a:rPr>
              <a:t>리터럴</a:t>
            </a:r>
            <a:r>
              <a:rPr lang="en-US" altLang="ko-KR" sz="2000" dirty="0">
                <a:latin typeface="+mn-ea"/>
                <a:cs typeface="맑은 고딕"/>
              </a:rPr>
              <a:t>)</a:t>
            </a:r>
            <a:r>
              <a:rPr lang="ko-KR" altLang="en-US" sz="2000" dirty="0">
                <a:latin typeface="+mn-ea"/>
                <a:cs typeface="맑은 고딕"/>
              </a:rPr>
              <a:t>은 기본적으로 </a:t>
            </a:r>
            <a:r>
              <a:rPr lang="en-US" altLang="ko-KR" sz="2000" dirty="0">
                <a:latin typeface="+mn-ea"/>
                <a:cs typeface="맑은 고딕"/>
              </a:rPr>
              <a:t>int(4</a:t>
            </a:r>
            <a:r>
              <a:rPr lang="ko-KR" altLang="en-US" sz="2000" dirty="0">
                <a:latin typeface="+mn-ea"/>
                <a:cs typeface="맑은 고딕"/>
              </a:rPr>
              <a:t>바이트</a:t>
            </a:r>
            <a:r>
              <a:rPr lang="en-US" altLang="ko-KR" sz="2000" dirty="0">
                <a:latin typeface="+mn-ea"/>
                <a:cs typeface="맑은 고딕"/>
              </a:rPr>
              <a:t>)</a:t>
            </a:r>
            <a:r>
              <a:rPr lang="ko-KR" altLang="en-US" sz="2000" dirty="0">
                <a:latin typeface="+mn-ea"/>
                <a:cs typeface="맑은 고딕"/>
              </a:rPr>
              <a:t>로 저장됨</a:t>
            </a:r>
            <a:endParaRPr lang="en-US" sz="2000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dirty="0">
                <a:latin typeface="+mn-ea"/>
                <a:cs typeface="맑은 고딕"/>
              </a:rPr>
              <a:t> </a:t>
            </a: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dirty="0">
                <a:latin typeface="+mn-ea"/>
                <a:cs typeface="맑은 고딕"/>
              </a:rPr>
              <a:t> - 32</a:t>
            </a:r>
            <a:r>
              <a:rPr lang="ko-KR" altLang="en-US" sz="2000" dirty="0">
                <a:latin typeface="+mn-ea"/>
                <a:cs typeface="맑은 고딕"/>
              </a:rPr>
              <a:t>비트를 초과하는 숫자는 </a:t>
            </a:r>
            <a:r>
              <a:rPr lang="en-US" altLang="ko-KR" sz="2000" dirty="0">
                <a:latin typeface="+mn-ea"/>
                <a:cs typeface="맑은 고딕"/>
              </a:rPr>
              <a:t>long</a:t>
            </a:r>
            <a:r>
              <a:rPr lang="ko-KR" altLang="en-US" sz="2000" dirty="0">
                <a:latin typeface="+mn-ea"/>
                <a:cs typeface="맑은 고딕"/>
              </a:rPr>
              <a:t>형으로 처리해야 함</a:t>
            </a:r>
            <a:endParaRPr lang="en-US" sz="1800" b="1" spc="-5" dirty="0">
              <a:latin typeface="+mn-ea"/>
              <a:cs typeface="Calibri"/>
            </a:endParaRPr>
          </a:p>
          <a:p>
            <a:pPr marL="60325">
              <a:lnSpc>
                <a:spcPct val="150000"/>
              </a:lnSpc>
            </a:pPr>
            <a:endParaRPr lang="en-US" sz="900" b="1" spc="-5" dirty="0">
              <a:latin typeface="+mn-ea"/>
              <a:cs typeface="Calibri"/>
            </a:endParaRPr>
          </a:p>
          <a:p>
            <a:pPr marL="60325">
              <a:lnSpc>
                <a:spcPct val="150000"/>
              </a:lnSpc>
            </a:pPr>
            <a:endParaRPr lang="en-US" sz="1800" b="1" spc="-5" dirty="0">
              <a:latin typeface="+mn-ea"/>
              <a:cs typeface="Calibri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EB2FE9AC-85E8-C51E-5FA4-EB5980DC484B}"/>
              </a:ext>
            </a:extLst>
          </p:cNvPr>
          <p:cNvSpPr txBox="1">
            <a:spLocks/>
          </p:cNvSpPr>
          <p:nvPr/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 anchor="b">
            <a:sp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2-3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변수가 저장되는 공간의 특성</a:t>
            </a:r>
            <a:r>
              <a:rPr lang="en-US" altLang="ko-KR" sz="3600" spc="-75" dirty="0"/>
              <a:t>, </a:t>
            </a:r>
            <a:r>
              <a:rPr lang="ko-KR" altLang="en-US" sz="3600" spc="-75" dirty="0"/>
              <a:t>자료형</a:t>
            </a:r>
            <a:endParaRPr lang="ko-KR" altLang="en-US" sz="32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0791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5532" y="1431397"/>
            <a:ext cx="10573068" cy="456355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30"/>
              </a:spcBef>
              <a:buChar char="■"/>
              <a:tabLst>
                <a:tab pos="327660" algn="l"/>
              </a:tabLst>
            </a:pPr>
            <a:r>
              <a:rPr lang="en-US" sz="2000" b="1" spc="25" dirty="0">
                <a:solidFill>
                  <a:srgbClr val="006FC0"/>
                </a:solidFill>
                <a:latin typeface="+mn-ea"/>
                <a:cs typeface="맑은 고딕"/>
              </a:rPr>
              <a:t>long</a:t>
            </a:r>
            <a:endParaRPr lang="en-US" sz="2000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2000" dirty="0">
              <a:latin typeface="+mn-ea"/>
              <a:cs typeface="맑은 고딕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dirty="0">
                <a:latin typeface="+mn-ea"/>
                <a:cs typeface="맑은 고딕"/>
              </a:rPr>
              <a:t> - </a:t>
            </a:r>
            <a:r>
              <a:rPr lang="en-US" altLang="ko-KR" sz="2000" dirty="0">
                <a:latin typeface="+mn-ea"/>
                <a:cs typeface="맑은 고딕"/>
              </a:rPr>
              <a:t>8</a:t>
            </a:r>
            <a:r>
              <a:rPr lang="ko-KR" altLang="en-US" sz="2000" dirty="0">
                <a:latin typeface="+mn-ea"/>
                <a:cs typeface="맑은 고딕"/>
              </a:rPr>
              <a:t>바이트 자료형</a:t>
            </a:r>
            <a:endParaRPr lang="en-US" altLang="ko-KR" sz="2000" dirty="0">
              <a:latin typeface="+mn-ea"/>
              <a:cs typeface="맑은 고딕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dirty="0">
                <a:latin typeface="+mn-ea"/>
                <a:cs typeface="맑은 고딕"/>
              </a:rPr>
              <a:t> - </a:t>
            </a:r>
            <a:r>
              <a:rPr lang="ko-KR" altLang="en-US" sz="2000" dirty="0">
                <a:latin typeface="+mn-ea"/>
                <a:cs typeface="맑은 고딕"/>
              </a:rPr>
              <a:t>가장 큰 정수 자료형</a:t>
            </a:r>
            <a:endParaRPr lang="en-US" altLang="ko-KR" sz="2000" dirty="0">
              <a:latin typeface="+mn-ea"/>
              <a:cs typeface="맑은 고딕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dirty="0">
                <a:latin typeface="+mn-ea"/>
                <a:cs typeface="맑은 고딕"/>
              </a:rPr>
              <a:t> - </a:t>
            </a:r>
            <a:r>
              <a:rPr lang="ko-KR" altLang="en-US" sz="2000" dirty="0">
                <a:latin typeface="+mn-ea"/>
                <a:cs typeface="맑은 고딕"/>
              </a:rPr>
              <a:t>숫자의 뒤에 </a:t>
            </a:r>
            <a:r>
              <a:rPr lang="en-US" altLang="ko-KR" sz="2000" dirty="0">
                <a:latin typeface="+mn-ea"/>
                <a:cs typeface="맑은 고딕"/>
              </a:rPr>
              <a:t>L </a:t>
            </a:r>
            <a:r>
              <a:rPr lang="ko-KR" altLang="en-US" sz="2000" dirty="0">
                <a:latin typeface="+mn-ea"/>
                <a:cs typeface="맑은 고딕"/>
              </a:rPr>
              <a:t>또는 </a:t>
            </a:r>
            <a:r>
              <a:rPr lang="en-US" altLang="ko-KR" sz="2000" dirty="0">
                <a:latin typeface="+mn-ea"/>
                <a:cs typeface="맑은 고딕"/>
              </a:rPr>
              <a:t>l</a:t>
            </a:r>
            <a:r>
              <a:rPr lang="ko-KR" altLang="en-US" sz="2000" dirty="0">
                <a:latin typeface="+mn-ea"/>
                <a:cs typeface="맑은 고딕"/>
              </a:rPr>
              <a:t>를 써서 </a:t>
            </a:r>
            <a:r>
              <a:rPr lang="en-US" altLang="ko-KR" sz="2000" dirty="0">
                <a:latin typeface="+mn-ea"/>
                <a:cs typeface="맑은 고딕"/>
              </a:rPr>
              <a:t>long </a:t>
            </a:r>
            <a:r>
              <a:rPr lang="ko-KR" altLang="en-US" sz="2000" dirty="0">
                <a:latin typeface="+mn-ea"/>
                <a:cs typeface="맑은 고딕"/>
              </a:rPr>
              <a:t>형임을 표시해야 함</a:t>
            </a:r>
            <a:r>
              <a:rPr lang="en-US" sz="2000" dirty="0">
                <a:latin typeface="+mn-ea"/>
                <a:cs typeface="맑은 고딕"/>
              </a:rPr>
              <a:t> </a:t>
            </a: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2000" b="1" spc="-5" dirty="0">
              <a:latin typeface="+mn-ea"/>
              <a:cs typeface="Calibri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spc="-5" dirty="0">
                <a:latin typeface="+mn-ea"/>
                <a:cs typeface="Calibri"/>
              </a:rPr>
              <a:t> </a:t>
            </a:r>
            <a:r>
              <a:rPr lang="ko-KR" altLang="en-US" sz="2000" spc="-5" dirty="0">
                <a:latin typeface="+mn-ea"/>
                <a:cs typeface="Calibri"/>
              </a:rPr>
              <a:t>예</a:t>
            </a:r>
            <a:r>
              <a:rPr lang="en-US" altLang="ko-KR" sz="2000" spc="-5" dirty="0">
                <a:latin typeface="+mn-ea"/>
                <a:cs typeface="Calibri"/>
              </a:rPr>
              <a:t>) </a:t>
            </a:r>
            <a:r>
              <a:rPr lang="en-US" altLang="ko-KR" spc="-5" dirty="0">
                <a:latin typeface="+mn-ea"/>
                <a:cs typeface="Calibri"/>
              </a:rPr>
              <a:t>int</a:t>
            </a:r>
            <a:r>
              <a:rPr lang="ko-KR" altLang="en-US" spc="-5" dirty="0">
                <a:latin typeface="+mn-ea"/>
                <a:cs typeface="Calibri"/>
              </a:rPr>
              <a:t> </a:t>
            </a:r>
            <a:r>
              <a:rPr lang="en-US" altLang="ko-KR" spc="-5" dirty="0">
                <a:latin typeface="+mn-ea"/>
                <a:cs typeface="Calibri"/>
              </a:rPr>
              <a:t>num = 12345678900;;			// </a:t>
            </a:r>
            <a:r>
              <a:rPr lang="ko-KR" altLang="en-US" spc="-5" dirty="0">
                <a:latin typeface="+mn-ea"/>
                <a:cs typeface="Calibri"/>
              </a:rPr>
              <a:t>오류 </a:t>
            </a:r>
            <a:r>
              <a:rPr lang="en-US" altLang="ko-KR" spc="-5" dirty="0">
                <a:latin typeface="+mn-ea"/>
                <a:cs typeface="Calibri"/>
              </a:rPr>
              <a:t>-</a:t>
            </a:r>
            <a:r>
              <a:rPr lang="ko-KR" altLang="en-US" spc="-5" dirty="0">
                <a:latin typeface="+mn-ea"/>
                <a:cs typeface="Calibri"/>
              </a:rPr>
              <a:t> </a:t>
            </a:r>
            <a:r>
              <a:rPr lang="en-US" altLang="ko-KR" spc="-5" dirty="0">
                <a:latin typeface="+mn-ea"/>
                <a:cs typeface="Calibri"/>
              </a:rPr>
              <a:t>int</a:t>
            </a:r>
            <a:r>
              <a:rPr lang="ko-KR" altLang="en-US" spc="-5" dirty="0">
                <a:latin typeface="+mn-ea"/>
                <a:cs typeface="Calibri"/>
              </a:rPr>
              <a:t>의 범위를 넘은 값 대입</a:t>
            </a:r>
            <a:endParaRPr lang="en-US" altLang="ko-KR" spc="-5" dirty="0">
              <a:latin typeface="+mn-ea"/>
              <a:cs typeface="Calibri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altLang="ko-KR" spc="-5" dirty="0">
                <a:latin typeface="+mn-ea"/>
                <a:cs typeface="Calibri"/>
              </a:rPr>
              <a:t>   </a:t>
            </a:r>
            <a:r>
              <a:rPr lang="en-US" altLang="ko-KR" sz="1400" spc="-5" dirty="0">
                <a:latin typeface="+mn-ea"/>
                <a:cs typeface="Calibri"/>
              </a:rPr>
              <a:t>    </a:t>
            </a:r>
            <a:r>
              <a:rPr lang="en-US" altLang="ko-KR" spc="-5" dirty="0">
                <a:latin typeface="+mn-ea"/>
                <a:cs typeface="Calibri"/>
              </a:rPr>
              <a:t>long num = 12345678900;;		// </a:t>
            </a:r>
            <a:r>
              <a:rPr lang="ko-KR" altLang="en-US" spc="-5" dirty="0">
                <a:latin typeface="+mn-ea"/>
                <a:cs typeface="Calibri"/>
              </a:rPr>
              <a:t>오류 </a:t>
            </a:r>
            <a:endParaRPr lang="en-US" altLang="ko-KR" spc="-5" dirty="0">
              <a:latin typeface="+mn-ea"/>
              <a:cs typeface="Calibri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altLang="ko-KR" spc="-5" dirty="0">
                <a:latin typeface="+mn-ea"/>
                <a:cs typeface="Calibri"/>
              </a:rPr>
              <a:t>     </a:t>
            </a:r>
            <a:r>
              <a:rPr lang="ko-KR" altLang="en-US" spc="-5" dirty="0">
                <a:latin typeface="+mn-ea"/>
                <a:cs typeface="Calibri"/>
              </a:rPr>
              <a:t>숫자</a:t>
            </a:r>
            <a:r>
              <a:rPr lang="en-US" altLang="ko-KR" spc="-5" dirty="0">
                <a:latin typeface="+mn-ea"/>
                <a:cs typeface="Calibri"/>
              </a:rPr>
              <a:t>(</a:t>
            </a:r>
            <a:r>
              <a:rPr lang="ko-KR" altLang="en-US" spc="-5" dirty="0" err="1">
                <a:latin typeface="+mn-ea"/>
                <a:cs typeface="Calibri"/>
              </a:rPr>
              <a:t>리터럴</a:t>
            </a:r>
            <a:r>
              <a:rPr lang="en-US" altLang="ko-KR" spc="-5" dirty="0">
                <a:latin typeface="+mn-ea"/>
                <a:cs typeface="Calibri"/>
              </a:rPr>
              <a:t>) 12345678900</a:t>
            </a:r>
            <a:r>
              <a:rPr lang="ko-KR" altLang="en-US" spc="-5" dirty="0">
                <a:latin typeface="+mn-ea"/>
                <a:cs typeface="Calibri"/>
              </a:rPr>
              <a:t>은 기본형이 </a:t>
            </a:r>
            <a:r>
              <a:rPr lang="en-US" altLang="ko-KR" spc="-5" dirty="0">
                <a:latin typeface="+mn-ea"/>
                <a:cs typeface="Calibri"/>
              </a:rPr>
              <a:t>int</a:t>
            </a:r>
            <a:r>
              <a:rPr lang="ko-KR" altLang="en-US" spc="-5" dirty="0">
                <a:latin typeface="+mn-ea"/>
                <a:cs typeface="Calibri"/>
              </a:rPr>
              <a:t>인데 </a:t>
            </a:r>
            <a:r>
              <a:rPr lang="en-US" altLang="ko-KR" spc="-5" dirty="0">
                <a:latin typeface="+mn-ea"/>
                <a:cs typeface="Calibri"/>
              </a:rPr>
              <a:t>int</a:t>
            </a:r>
            <a:r>
              <a:rPr lang="ko-KR" altLang="en-US" spc="-5" dirty="0">
                <a:latin typeface="+mn-ea"/>
                <a:cs typeface="Calibri"/>
              </a:rPr>
              <a:t>의 범위가 넘는 수</a:t>
            </a:r>
            <a:endParaRPr lang="en-US" altLang="ko-KR" spc="-5" dirty="0">
              <a:latin typeface="+mn-ea"/>
              <a:cs typeface="Calibri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altLang="ko-KR" spc="-5" dirty="0">
                <a:latin typeface="+mn-ea"/>
                <a:cs typeface="Calibri"/>
              </a:rPr>
              <a:t>     ⇒ </a:t>
            </a:r>
            <a:r>
              <a:rPr lang="ko-KR" altLang="en-US" spc="-5" dirty="0">
                <a:latin typeface="+mn-ea"/>
                <a:cs typeface="Calibri"/>
              </a:rPr>
              <a:t>숫자</a:t>
            </a:r>
            <a:r>
              <a:rPr lang="en-US" altLang="ko-KR" spc="-5" dirty="0">
                <a:latin typeface="+mn-ea"/>
                <a:cs typeface="Calibri"/>
              </a:rPr>
              <a:t>(</a:t>
            </a:r>
            <a:r>
              <a:rPr lang="ko-KR" altLang="en-US" spc="-5" dirty="0" err="1">
                <a:latin typeface="+mn-ea"/>
                <a:cs typeface="Calibri"/>
              </a:rPr>
              <a:t>리터럴</a:t>
            </a:r>
            <a:r>
              <a:rPr lang="en-US" altLang="ko-KR" spc="-5" dirty="0">
                <a:latin typeface="+mn-ea"/>
                <a:cs typeface="Calibri"/>
              </a:rPr>
              <a:t>) 12345678900</a:t>
            </a:r>
            <a:r>
              <a:rPr lang="ko-KR" altLang="en-US" spc="-5" dirty="0">
                <a:latin typeface="+mn-ea"/>
                <a:cs typeface="Calibri"/>
              </a:rPr>
              <a:t>을 </a:t>
            </a:r>
            <a:r>
              <a:rPr lang="en-US" altLang="ko-KR" spc="-5" dirty="0">
                <a:latin typeface="+mn-ea"/>
                <a:cs typeface="Calibri"/>
              </a:rPr>
              <a:t>long</a:t>
            </a:r>
            <a:r>
              <a:rPr lang="ko-KR" altLang="en-US" spc="-5" dirty="0">
                <a:latin typeface="+mn-ea"/>
                <a:cs typeface="Calibri"/>
              </a:rPr>
              <a:t>으로 처리하도록 명시</a:t>
            </a:r>
            <a:endParaRPr lang="en-US" altLang="ko-KR" spc="-5" dirty="0">
              <a:latin typeface="+mn-ea"/>
              <a:cs typeface="Calibri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altLang="ko-KR" spc="-5" dirty="0">
                <a:latin typeface="+mn-ea"/>
                <a:cs typeface="Calibri"/>
              </a:rPr>
              <a:t>         long num = 12345678900L;		// ok - </a:t>
            </a:r>
            <a:r>
              <a:rPr lang="ko-KR" altLang="en-US" spc="-5" dirty="0">
                <a:latin typeface="+mn-ea"/>
                <a:cs typeface="Calibri"/>
              </a:rPr>
              <a:t>소문자 </a:t>
            </a:r>
            <a:r>
              <a:rPr lang="en-US" altLang="ko-KR" spc="-5" dirty="0">
                <a:latin typeface="+mn-ea"/>
                <a:cs typeface="Calibri"/>
              </a:rPr>
              <a:t>l</a:t>
            </a:r>
            <a:r>
              <a:rPr lang="ko-KR" altLang="en-US" spc="-5" dirty="0">
                <a:latin typeface="+mn-ea"/>
                <a:cs typeface="Calibri"/>
              </a:rPr>
              <a:t>를 써도 되지만 </a:t>
            </a:r>
            <a:r>
              <a:rPr lang="en-US" altLang="ko-KR" spc="-5" dirty="0">
                <a:latin typeface="+mn-ea"/>
                <a:cs typeface="Calibri"/>
              </a:rPr>
              <a:t>1</a:t>
            </a:r>
            <a:r>
              <a:rPr lang="ko-KR" altLang="en-US" spc="-5" dirty="0">
                <a:latin typeface="+mn-ea"/>
                <a:cs typeface="Calibri"/>
              </a:rPr>
              <a:t>과 구분하기 위해 대문자 씀</a:t>
            </a:r>
            <a:r>
              <a:rPr lang="en-US" altLang="ko-KR" sz="2000" spc="-5" dirty="0">
                <a:latin typeface="+mn-ea"/>
                <a:cs typeface="Calibri"/>
              </a:rPr>
              <a:t>  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104426C-7E94-C1DC-BD4A-531D1094E0D0}"/>
              </a:ext>
            </a:extLst>
          </p:cNvPr>
          <p:cNvSpPr txBox="1">
            <a:spLocks/>
          </p:cNvSpPr>
          <p:nvPr/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 anchor="b">
            <a:sp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2-3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변수가 저장되는 공간의 특성</a:t>
            </a:r>
            <a:r>
              <a:rPr lang="en-US" altLang="ko-KR" sz="3600" spc="-75" dirty="0"/>
              <a:t>, </a:t>
            </a:r>
            <a:r>
              <a:rPr lang="ko-KR" altLang="en-US" sz="3600" spc="-75" dirty="0"/>
              <a:t>자료형</a:t>
            </a:r>
            <a:endParaRPr lang="ko-KR" altLang="en-US" sz="32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3247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73273" y="1600200"/>
            <a:ext cx="7121641" cy="35740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30"/>
              </a:spcBef>
              <a:buChar char="■"/>
              <a:tabLst>
                <a:tab pos="327660" algn="l"/>
              </a:tabLst>
            </a:pPr>
            <a:r>
              <a:rPr lang="en-US" sz="2000" b="1" spc="25" dirty="0">
                <a:solidFill>
                  <a:srgbClr val="006FC0"/>
                </a:solidFill>
                <a:latin typeface="+mn-ea"/>
                <a:cs typeface="맑은 고딕"/>
              </a:rPr>
              <a:t>char </a:t>
            </a:r>
            <a:r>
              <a:rPr lang="en-US" altLang="ko-KR" sz="2000" b="1" spc="25" dirty="0">
                <a:solidFill>
                  <a:srgbClr val="006FC0"/>
                </a:solidFill>
                <a:latin typeface="+mn-ea"/>
                <a:cs typeface="맑은 고딕"/>
              </a:rPr>
              <a:t>(</a:t>
            </a:r>
            <a:r>
              <a:rPr lang="ko-KR" altLang="en-US" sz="2000" b="1" spc="25" dirty="0">
                <a:solidFill>
                  <a:srgbClr val="006FC0"/>
                </a:solidFill>
                <a:latin typeface="+mn-ea"/>
                <a:cs typeface="맑은 고딕"/>
              </a:rPr>
              <a:t>문자 자료형</a:t>
            </a:r>
            <a:r>
              <a:rPr lang="en-US" altLang="ko-KR" sz="2000" b="1" spc="25" dirty="0">
                <a:solidFill>
                  <a:srgbClr val="006FC0"/>
                </a:solidFill>
                <a:latin typeface="+mn-ea"/>
                <a:cs typeface="맑은 고딕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2000" b="1" spc="25" dirty="0">
              <a:solidFill>
                <a:srgbClr val="006FC0"/>
              </a:solidFill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spc="25" dirty="0">
                <a:latin typeface="+mn-ea"/>
                <a:cs typeface="맑은 고딕"/>
              </a:rPr>
              <a:t> - </a:t>
            </a:r>
            <a:r>
              <a:rPr lang="ko-KR" altLang="en-US" sz="2000" spc="25" dirty="0">
                <a:latin typeface="+mn-ea"/>
                <a:cs typeface="맑은 고딕"/>
              </a:rPr>
              <a:t>컴퓨터에서는 문자도 내부적으로는 비트의 조합으로 표현</a:t>
            </a:r>
            <a:endParaRPr lang="en-US" altLang="ko-KR" sz="2000" spc="25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2000" spc="25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ko-KR" altLang="en-US" sz="2000" spc="25" dirty="0">
                <a:latin typeface="+mn-ea"/>
                <a:cs typeface="맑은 고딕"/>
              </a:rPr>
              <a:t> </a:t>
            </a:r>
            <a:r>
              <a:rPr lang="en-US" altLang="ko-KR" sz="2000" spc="25" dirty="0">
                <a:latin typeface="+mn-ea"/>
                <a:cs typeface="맑은 고딕"/>
              </a:rPr>
              <a:t>- </a:t>
            </a:r>
            <a:r>
              <a:rPr lang="ko-KR" altLang="en-US" sz="2000" spc="25" dirty="0">
                <a:latin typeface="+mn-ea"/>
                <a:cs typeface="맑은 고딕"/>
              </a:rPr>
              <a:t>자바에서는 문자를 </a:t>
            </a:r>
            <a:r>
              <a:rPr lang="en-US" altLang="ko-KR" sz="2000" spc="25" dirty="0">
                <a:latin typeface="+mn-ea"/>
                <a:cs typeface="맑은 고딕"/>
              </a:rPr>
              <a:t>2</a:t>
            </a:r>
            <a:r>
              <a:rPr lang="ko-KR" altLang="en-US" sz="2000" spc="25" dirty="0">
                <a:latin typeface="+mn-ea"/>
                <a:cs typeface="맑은 고딕"/>
              </a:rPr>
              <a:t>바이트로 처리</a:t>
            </a:r>
            <a:endParaRPr lang="en-US" altLang="ko-KR" sz="2000" spc="25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2000" spc="25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spc="25" dirty="0">
                <a:latin typeface="+mn-ea"/>
                <a:cs typeface="맑은 고딕"/>
              </a:rPr>
              <a:t> - </a:t>
            </a:r>
            <a:r>
              <a:rPr lang="ko-KR" altLang="en-US" sz="2000" spc="25" dirty="0">
                <a:latin typeface="+mn-ea"/>
                <a:cs typeface="맑은 고딕"/>
              </a:rPr>
              <a:t>인코딩 </a:t>
            </a:r>
            <a:r>
              <a:rPr lang="en-US" altLang="ko-KR" sz="2000" spc="25" dirty="0">
                <a:latin typeface="+mn-ea"/>
                <a:cs typeface="맑은 고딕"/>
              </a:rPr>
              <a:t>: </a:t>
            </a:r>
            <a:r>
              <a:rPr lang="ko-KR" altLang="en-US" sz="2000" spc="25" dirty="0">
                <a:latin typeface="+mn-ea"/>
                <a:cs typeface="맑은 고딕"/>
              </a:rPr>
              <a:t>각 문자에 따른 특정한 숫자 값</a:t>
            </a:r>
            <a:r>
              <a:rPr lang="en-US" altLang="ko-KR" sz="2000" spc="25" dirty="0">
                <a:latin typeface="+mn-ea"/>
                <a:cs typeface="맑은 고딕"/>
              </a:rPr>
              <a:t>(</a:t>
            </a:r>
            <a:r>
              <a:rPr lang="ko-KR" altLang="en-US" sz="2000" spc="25" dirty="0" err="1">
                <a:latin typeface="+mn-ea"/>
                <a:cs typeface="맑은 고딕"/>
              </a:rPr>
              <a:t>코드값</a:t>
            </a:r>
            <a:r>
              <a:rPr lang="en-US" altLang="ko-KR" sz="2000" spc="25" dirty="0">
                <a:latin typeface="+mn-ea"/>
                <a:cs typeface="맑은 고딕"/>
              </a:rPr>
              <a:t>)</a:t>
            </a:r>
            <a:r>
              <a:rPr lang="ko-KR" altLang="en-US" sz="2000" spc="25" dirty="0">
                <a:latin typeface="+mn-ea"/>
                <a:cs typeface="맑은 고딕"/>
              </a:rPr>
              <a:t>을 부여</a:t>
            </a:r>
            <a:endParaRPr lang="en-US" altLang="ko-KR" sz="2000" spc="25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2000" spc="25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spc="25" dirty="0">
                <a:latin typeface="+mn-ea"/>
                <a:cs typeface="맑은 고딕"/>
              </a:rPr>
              <a:t> - </a:t>
            </a:r>
            <a:r>
              <a:rPr lang="ko-KR" altLang="en-US" sz="2000" spc="25" dirty="0">
                <a:latin typeface="+mn-ea"/>
                <a:cs typeface="맑은 고딕"/>
              </a:rPr>
              <a:t>디코딩 </a:t>
            </a:r>
            <a:r>
              <a:rPr lang="en-US" altLang="ko-KR" sz="2000" spc="25" dirty="0">
                <a:latin typeface="+mn-ea"/>
                <a:cs typeface="맑은 고딕"/>
              </a:rPr>
              <a:t>: </a:t>
            </a:r>
            <a:r>
              <a:rPr lang="ko-KR" altLang="en-US" sz="2000" spc="25" dirty="0">
                <a:latin typeface="+mn-ea"/>
                <a:cs typeface="맑은 고딕"/>
              </a:rPr>
              <a:t>숫자 값을 원래의 문자로 변환</a:t>
            </a:r>
            <a:endParaRPr lang="en-US" sz="3200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dirty="0">
                <a:latin typeface="+mn-ea"/>
                <a:cs typeface="맑은 고딕"/>
              </a:rPr>
              <a:t> </a:t>
            </a:r>
            <a:endParaRPr lang="en-US" sz="900" b="1" spc="-5" dirty="0">
              <a:latin typeface="+mn-ea"/>
              <a:cs typeface="Calibri"/>
            </a:endParaRPr>
          </a:p>
          <a:p>
            <a:pPr marL="60325">
              <a:lnSpc>
                <a:spcPct val="150000"/>
              </a:lnSpc>
            </a:pPr>
            <a:endParaRPr lang="en-US" sz="1800" b="1" spc="-5" dirty="0">
              <a:latin typeface="+mn-ea"/>
              <a:cs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29A9B7-7E1B-3197-6D09-0AFF90D9B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829" y="3135086"/>
            <a:ext cx="2539979" cy="2964996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9DF1B8E7-5492-C6C5-C7D0-079C945543C7}"/>
              </a:ext>
            </a:extLst>
          </p:cNvPr>
          <p:cNvSpPr txBox="1">
            <a:spLocks/>
          </p:cNvSpPr>
          <p:nvPr/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 anchor="b">
            <a:sp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2-3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변수가 저장되는 공간의 특성</a:t>
            </a:r>
            <a:r>
              <a:rPr lang="en-US" altLang="ko-KR" sz="3600" spc="-75" dirty="0"/>
              <a:t>, </a:t>
            </a:r>
            <a:r>
              <a:rPr lang="ko-KR" altLang="en-US" sz="3600" spc="-75" dirty="0"/>
              <a:t>자료형</a:t>
            </a:r>
            <a:endParaRPr lang="ko-KR" altLang="en-US" sz="32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4816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73273" y="1502150"/>
            <a:ext cx="9734868" cy="480516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30"/>
              </a:spcBef>
              <a:buChar char="■"/>
              <a:tabLst>
                <a:tab pos="327660" algn="l"/>
              </a:tabLst>
            </a:pPr>
            <a:r>
              <a:rPr lang="ko-KR" altLang="en-US" sz="2000" b="1" spc="25" dirty="0">
                <a:solidFill>
                  <a:srgbClr val="006FC0"/>
                </a:solidFill>
                <a:latin typeface="+mn-ea"/>
                <a:cs typeface="맑은 고딕"/>
              </a:rPr>
              <a:t>문자세트</a:t>
            </a:r>
            <a:endParaRPr lang="en-US" altLang="ko-KR" sz="2000" b="1" spc="25" dirty="0">
              <a:solidFill>
                <a:srgbClr val="006FC0"/>
              </a:solidFill>
              <a:latin typeface="+mn-ea"/>
              <a:cs typeface="맑은 고딕"/>
            </a:endParaRPr>
          </a:p>
          <a:p>
            <a:pPr marL="327025" indent="-314960">
              <a:lnSpc>
                <a:spcPct val="100000"/>
              </a:lnSpc>
              <a:spcBef>
                <a:spcPts val="130"/>
              </a:spcBef>
              <a:buChar char="■"/>
              <a:tabLst>
                <a:tab pos="327660" algn="l"/>
              </a:tabLst>
            </a:pPr>
            <a:endParaRPr lang="en-US" sz="2000" b="1" spc="25" dirty="0">
              <a:solidFill>
                <a:srgbClr val="006FC0"/>
              </a:solidFill>
              <a:latin typeface="+mn-ea"/>
              <a:cs typeface="맑은 고딕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altLang="ko-KR" sz="2000" spc="25" dirty="0">
                <a:latin typeface="+mn-ea"/>
                <a:cs typeface="맑은 고딕"/>
              </a:rPr>
              <a:t>- </a:t>
            </a:r>
            <a:r>
              <a:rPr lang="ko-KR" altLang="en-US" sz="2000" spc="25" dirty="0">
                <a:latin typeface="+mn-ea"/>
                <a:cs typeface="맑은 고딕"/>
              </a:rPr>
              <a:t>문자세트 </a:t>
            </a:r>
            <a:r>
              <a:rPr lang="en-US" altLang="ko-KR" sz="2000" spc="25" dirty="0">
                <a:latin typeface="+mn-ea"/>
                <a:cs typeface="맑은 고딕"/>
              </a:rPr>
              <a:t>: </a:t>
            </a:r>
            <a:r>
              <a:rPr lang="ko-KR" altLang="en-US" sz="2000" spc="25" dirty="0">
                <a:latin typeface="+mn-ea"/>
                <a:cs typeface="맑은 고딕"/>
              </a:rPr>
              <a:t>문자를 위한 코드 값</a:t>
            </a:r>
            <a:r>
              <a:rPr lang="en-US" altLang="ko-KR" sz="2000" spc="25" dirty="0">
                <a:latin typeface="+mn-ea"/>
                <a:cs typeface="맑은 고딕"/>
              </a:rPr>
              <a:t>(</a:t>
            </a:r>
            <a:r>
              <a:rPr lang="ko-KR" altLang="en-US" sz="2000" spc="25" dirty="0" err="1">
                <a:latin typeface="+mn-ea"/>
                <a:cs typeface="맑은 고딕"/>
              </a:rPr>
              <a:t>숫자값</a:t>
            </a:r>
            <a:r>
              <a:rPr lang="en-US" altLang="ko-KR" sz="2000" spc="25" dirty="0">
                <a:latin typeface="+mn-ea"/>
                <a:cs typeface="맑은 고딕"/>
              </a:rPr>
              <a:t>)</a:t>
            </a:r>
            <a:r>
              <a:rPr lang="ko-KR" altLang="en-US" sz="2000" spc="25" dirty="0">
                <a:latin typeface="+mn-ea"/>
                <a:cs typeface="맑은 고딕"/>
              </a:rPr>
              <a:t>들을 정해 놓은 세트</a:t>
            </a:r>
            <a:endParaRPr lang="en-US" altLang="ko-KR" sz="2000" spc="25" dirty="0">
              <a:latin typeface="+mn-ea"/>
              <a:cs typeface="맑은 고딕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altLang="ko-KR" sz="2000" spc="25" dirty="0">
                <a:latin typeface="+mn-ea"/>
                <a:cs typeface="맑은 고딕"/>
              </a:rPr>
              <a:t>- </a:t>
            </a:r>
            <a:r>
              <a:rPr lang="ko-KR" altLang="en-US" sz="2000" spc="25" dirty="0">
                <a:latin typeface="+mn-ea"/>
                <a:cs typeface="맑은 고딕"/>
              </a:rPr>
              <a:t>아스키</a:t>
            </a:r>
            <a:r>
              <a:rPr lang="en-US" altLang="ko-KR" sz="2000" spc="25" dirty="0">
                <a:latin typeface="+mn-ea"/>
                <a:cs typeface="맑은 고딕"/>
              </a:rPr>
              <a:t>(ASCII) : 1</a:t>
            </a:r>
            <a:r>
              <a:rPr lang="ko-KR" altLang="en-US" sz="2000" spc="25" dirty="0">
                <a:latin typeface="+mn-ea"/>
                <a:cs typeface="맑은 고딕"/>
              </a:rPr>
              <a:t>바이트로 영문자</a:t>
            </a:r>
            <a:r>
              <a:rPr lang="en-US" altLang="ko-KR" sz="2000" spc="25" dirty="0">
                <a:latin typeface="+mn-ea"/>
                <a:cs typeface="맑은 고딕"/>
              </a:rPr>
              <a:t>, </a:t>
            </a:r>
            <a:r>
              <a:rPr lang="ko-KR" altLang="en-US" sz="2000" spc="25" dirty="0">
                <a:latin typeface="+mn-ea"/>
                <a:cs typeface="맑은 고딕"/>
              </a:rPr>
              <a:t>숫자</a:t>
            </a:r>
            <a:r>
              <a:rPr lang="en-US" altLang="ko-KR" sz="2000" spc="25" dirty="0">
                <a:latin typeface="+mn-ea"/>
                <a:cs typeface="맑은 고딕"/>
              </a:rPr>
              <a:t>, </a:t>
            </a:r>
            <a:r>
              <a:rPr lang="ko-KR" altLang="en-US" sz="2000" spc="25" dirty="0">
                <a:latin typeface="+mn-ea"/>
                <a:cs typeface="맑은 고딕"/>
              </a:rPr>
              <a:t>특수문자 등을 표현함</a:t>
            </a:r>
            <a:endParaRPr lang="en-US" altLang="ko-KR" sz="2000" spc="25" dirty="0">
              <a:latin typeface="+mn-ea"/>
              <a:cs typeface="맑은 고딕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altLang="ko-KR" sz="2000" spc="25" dirty="0">
                <a:latin typeface="+mn-ea"/>
                <a:cs typeface="맑은 고딕"/>
              </a:rPr>
              <a:t>- </a:t>
            </a:r>
            <a:r>
              <a:rPr lang="ko-KR" altLang="en-US" sz="2000" spc="25" dirty="0">
                <a:latin typeface="+mn-ea"/>
                <a:cs typeface="맑은 고딕"/>
              </a:rPr>
              <a:t>유니코드 </a:t>
            </a:r>
            <a:r>
              <a:rPr lang="en-US" altLang="ko-KR" sz="2000" spc="25" dirty="0">
                <a:latin typeface="+mn-ea"/>
                <a:cs typeface="맑은 고딕"/>
              </a:rPr>
              <a:t>(Unicode) : </a:t>
            </a:r>
            <a:r>
              <a:rPr lang="ko-KR" altLang="en-US" sz="2000" spc="25" dirty="0">
                <a:latin typeface="+mn-ea"/>
                <a:cs typeface="맑은 고딕"/>
              </a:rPr>
              <a:t>한글과 같은 복잡한 언어를 표현하기 위한</a:t>
            </a:r>
            <a:endParaRPr lang="en-US" altLang="ko-KR" sz="2000" spc="25" dirty="0">
              <a:latin typeface="+mn-ea"/>
              <a:cs typeface="맑은 고딕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spc="25" dirty="0">
                <a:latin typeface="+mn-ea"/>
                <a:cs typeface="맑은 고딕"/>
              </a:rPr>
              <a:t>	           		      </a:t>
            </a:r>
            <a:r>
              <a:rPr lang="en-US" sz="1600" spc="25" dirty="0">
                <a:latin typeface="+mn-ea"/>
                <a:cs typeface="맑은 고딕"/>
              </a:rPr>
              <a:t>       </a:t>
            </a:r>
            <a:r>
              <a:rPr lang="ko-KR" altLang="en-US" sz="2000" spc="25" dirty="0">
                <a:latin typeface="+mn-ea"/>
                <a:cs typeface="맑은 고딕"/>
              </a:rPr>
              <a:t>표준 인코딩 </a:t>
            </a:r>
            <a:r>
              <a:rPr lang="en-US" altLang="ko-KR" sz="2000" spc="25" dirty="0">
                <a:latin typeface="+mn-ea"/>
                <a:cs typeface="맑은 고딕"/>
              </a:rPr>
              <a:t>UTF-8, UTF-16</a:t>
            </a:r>
            <a:r>
              <a:rPr lang="ko-KR" altLang="en-US" sz="2000" spc="25" dirty="0">
                <a:latin typeface="+mn-ea"/>
                <a:cs typeface="맑은 고딕"/>
              </a:rPr>
              <a:t>이 대표적</a:t>
            </a:r>
            <a:endParaRPr lang="en-US" altLang="ko-KR" sz="2000" spc="25" dirty="0">
              <a:latin typeface="+mn-ea"/>
              <a:cs typeface="맑은 고딕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spc="25" dirty="0">
                <a:latin typeface="+mn-ea"/>
                <a:cs typeface="맑은 고딕"/>
              </a:rPr>
              <a:t>			                (</a:t>
            </a:r>
            <a:r>
              <a:rPr lang="en-US" sz="2000" spc="25" dirty="0">
                <a:latin typeface="+mn-ea"/>
                <a:cs typeface="맑은 고딕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https://www.Unicode.org/charts/PDF/UAC00.pdf</a:t>
            </a:r>
            <a:r>
              <a:rPr lang="en-US" sz="2000" spc="25" dirty="0">
                <a:latin typeface="+mn-ea"/>
                <a:cs typeface="맑은 고딕"/>
              </a:rPr>
              <a:t> </a:t>
            </a:r>
            <a:r>
              <a:rPr lang="ko-KR" altLang="en-US" sz="2000" spc="25" dirty="0">
                <a:latin typeface="+mn-ea"/>
                <a:cs typeface="맑은 고딕"/>
              </a:rPr>
              <a:t>참고</a:t>
            </a:r>
            <a:r>
              <a:rPr lang="en-US" altLang="ko-KR" sz="2000" spc="25" dirty="0">
                <a:latin typeface="+mn-ea"/>
                <a:cs typeface="맑은 고딕"/>
              </a:rPr>
              <a:t>)</a:t>
            </a: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2000" spc="25" dirty="0">
              <a:latin typeface="+mn-ea"/>
              <a:cs typeface="맑은 고딕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spc="25" dirty="0">
                <a:latin typeface="+mn-ea"/>
                <a:cs typeface="맑은 고딕"/>
              </a:rPr>
              <a:t> </a:t>
            </a:r>
            <a:r>
              <a:rPr lang="ko-KR" altLang="en-US" sz="2000" spc="25" dirty="0">
                <a:latin typeface="+mn-ea"/>
                <a:cs typeface="맑은 고딕"/>
              </a:rPr>
              <a:t>문자를 변수에 저장하면</a:t>
            </a:r>
            <a:r>
              <a:rPr lang="en-US" altLang="ko-KR" sz="2000" spc="25" dirty="0">
                <a:latin typeface="+mn-ea"/>
                <a:cs typeface="맑은 고딕"/>
              </a:rPr>
              <a:t>? 			</a:t>
            </a:r>
            <a:r>
              <a:rPr lang="ko-KR" altLang="en-US" sz="2000" spc="25" dirty="0">
                <a:latin typeface="+mn-ea"/>
                <a:cs typeface="맑은 고딕"/>
              </a:rPr>
              <a:t>문자에 해당하는 </a:t>
            </a:r>
            <a:r>
              <a:rPr lang="ko-KR" altLang="en-US" sz="2000" spc="25" dirty="0" err="1">
                <a:latin typeface="+mn-ea"/>
                <a:cs typeface="맑은 고딕"/>
              </a:rPr>
              <a:t>코드값이</a:t>
            </a:r>
            <a:r>
              <a:rPr lang="ko-KR" altLang="en-US" sz="2000" spc="25" dirty="0">
                <a:latin typeface="+mn-ea"/>
                <a:cs typeface="맑은 고딕"/>
              </a:rPr>
              <a:t> 저장됨</a:t>
            </a:r>
            <a:endParaRPr lang="en-US" altLang="ko-KR" sz="2000" spc="25" dirty="0">
              <a:latin typeface="+mn-ea"/>
              <a:cs typeface="맑은 고딕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spc="25" dirty="0">
                <a:latin typeface="+mn-ea"/>
                <a:cs typeface="맑은 고딕"/>
              </a:rPr>
              <a:t> </a:t>
            </a:r>
            <a:r>
              <a:rPr lang="ko-KR" altLang="en-US" sz="2000" spc="25" dirty="0">
                <a:latin typeface="+mn-ea"/>
                <a:cs typeface="맑은 고딕"/>
              </a:rPr>
              <a:t>자바는 유니코드 </a:t>
            </a:r>
            <a:r>
              <a:rPr lang="en-US" altLang="ko-KR" sz="2000" spc="25" dirty="0">
                <a:latin typeface="+mn-ea"/>
                <a:cs typeface="맑은 고딕"/>
              </a:rPr>
              <a:t>UTF-16 </a:t>
            </a:r>
            <a:r>
              <a:rPr lang="ko-KR" altLang="en-US" sz="2000" spc="25" dirty="0">
                <a:latin typeface="+mn-ea"/>
                <a:cs typeface="맑은 고딕"/>
              </a:rPr>
              <a:t>인코딩을 사용함</a:t>
            </a:r>
            <a:r>
              <a:rPr lang="en-US" sz="2000" dirty="0">
                <a:latin typeface="+mn-ea"/>
                <a:cs typeface="맑은 고딕"/>
              </a:rPr>
              <a:t> </a:t>
            </a:r>
            <a:endParaRPr lang="en-US" sz="900" spc="-5" dirty="0">
              <a:latin typeface="+mn-ea"/>
              <a:cs typeface="Calibri"/>
            </a:endParaRPr>
          </a:p>
          <a:p>
            <a:pPr marL="60325">
              <a:lnSpc>
                <a:spcPct val="150000"/>
              </a:lnSpc>
            </a:pPr>
            <a:endParaRPr lang="en-US" sz="1800" b="1" spc="-5" dirty="0">
              <a:latin typeface="+mn-ea"/>
              <a:cs typeface="Calibri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1BE961E-4CF3-B1B3-C4D7-343BAA2F74D0}"/>
              </a:ext>
            </a:extLst>
          </p:cNvPr>
          <p:cNvSpPr txBox="1">
            <a:spLocks/>
          </p:cNvSpPr>
          <p:nvPr/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 anchor="b">
            <a:sp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2-3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변수가 저장되는 공간의 특성</a:t>
            </a:r>
            <a:r>
              <a:rPr lang="en-US" altLang="ko-KR" sz="3600" spc="-75" dirty="0"/>
              <a:t>, </a:t>
            </a:r>
            <a:r>
              <a:rPr lang="ko-KR" altLang="en-US" sz="3600" spc="-75" dirty="0"/>
              <a:t>자료형</a:t>
            </a:r>
            <a:endParaRPr lang="ko-KR" altLang="en-US" sz="3200" dirty="0">
              <a:latin typeface="Calibri Light"/>
              <a:cs typeface="Calibri Light"/>
            </a:endParaRPr>
          </a:p>
        </p:txBody>
      </p:sp>
      <p:pic>
        <p:nvPicPr>
          <p:cNvPr id="4" name="그래픽 3" descr="조금 굽은 줄 화살표">
            <a:extLst>
              <a:ext uri="{FF2B5EF4-FFF2-40B4-BE49-F238E27FC236}">
                <a16:creationId xmlns:a16="http://schemas.microsoft.com/office/drawing/2014/main" id="{57D6FF08-BB08-4761-8681-575E4EF2E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9035" y="4800602"/>
            <a:ext cx="88776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78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76972" y="1839213"/>
            <a:ext cx="8601510" cy="33650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30"/>
              </a:spcBef>
            </a:pPr>
            <a:r>
              <a:rPr sz="2750" b="1" spc="25" dirty="0">
                <a:solidFill>
                  <a:srgbClr val="006FC0"/>
                </a:solidFill>
                <a:latin typeface="맑은 고딕"/>
                <a:cs typeface="맑은 고딕"/>
              </a:rPr>
              <a:t>자바</a:t>
            </a:r>
            <a:r>
              <a:rPr sz="2750" b="1" spc="30" dirty="0">
                <a:solidFill>
                  <a:srgbClr val="006FC0"/>
                </a:solidFill>
                <a:latin typeface="맑은 고딕"/>
                <a:cs typeface="맑은 고딕"/>
              </a:rPr>
              <a:t>를</a:t>
            </a:r>
            <a:r>
              <a:rPr sz="2750" b="1" spc="-300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2750" b="1" spc="25" dirty="0">
                <a:solidFill>
                  <a:srgbClr val="006FC0"/>
                </a:solidFill>
                <a:latin typeface="맑은 고딕"/>
                <a:cs typeface="맑은 고딕"/>
              </a:rPr>
              <a:t>쓰</a:t>
            </a:r>
            <a:r>
              <a:rPr sz="2750" b="1" spc="30" dirty="0">
                <a:solidFill>
                  <a:srgbClr val="006FC0"/>
                </a:solidFill>
                <a:latin typeface="맑은 고딕"/>
                <a:cs typeface="맑은 고딕"/>
              </a:rPr>
              <a:t>면</a:t>
            </a:r>
            <a:r>
              <a:rPr sz="2750" b="1" spc="-220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2750" b="1" spc="30" dirty="0">
                <a:solidFill>
                  <a:srgbClr val="006FC0"/>
                </a:solidFill>
                <a:latin typeface="맑은 고딕"/>
                <a:cs typeface="맑은 고딕"/>
              </a:rPr>
              <a:t>왜</a:t>
            </a:r>
            <a:r>
              <a:rPr sz="2750" b="1" spc="-370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2750" b="1" spc="25" dirty="0">
                <a:solidFill>
                  <a:srgbClr val="006FC0"/>
                </a:solidFill>
                <a:latin typeface="맑은 고딕"/>
                <a:cs typeface="맑은 고딕"/>
              </a:rPr>
              <a:t>좋을까</a:t>
            </a:r>
            <a:r>
              <a:rPr sz="2750" b="1" spc="10" dirty="0">
                <a:solidFill>
                  <a:srgbClr val="006FC0"/>
                </a:solidFill>
                <a:latin typeface="Calibri"/>
                <a:cs typeface="Calibri"/>
              </a:rPr>
              <a:t>?</a:t>
            </a:r>
            <a:endParaRPr sz="27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00" dirty="0">
              <a:latin typeface="Calibri"/>
              <a:cs typeface="Calibri"/>
            </a:endParaRPr>
          </a:p>
          <a:p>
            <a:pPr marL="12700">
              <a:lnSpc>
                <a:spcPct val="150000"/>
              </a:lnSpc>
            </a:pPr>
            <a:r>
              <a:rPr lang="en-US" sz="2400" dirty="0">
                <a:latin typeface="맑은 고딕"/>
                <a:cs typeface="맑은 고딕"/>
              </a:rPr>
              <a:t>- </a:t>
            </a:r>
            <a:r>
              <a:rPr sz="2400" dirty="0" err="1">
                <a:latin typeface="맑은 고딕"/>
                <a:cs typeface="맑은 고딕"/>
              </a:rPr>
              <a:t>객체</a:t>
            </a:r>
            <a:r>
              <a:rPr sz="2400" spc="-320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지</a:t>
            </a:r>
            <a:r>
              <a:rPr sz="2400" dirty="0">
                <a:latin typeface="맑은 고딕"/>
                <a:cs typeface="맑은 고딕"/>
              </a:rPr>
              <a:t>향</a:t>
            </a:r>
            <a:r>
              <a:rPr sz="2400" spc="-32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언어이기</a:t>
            </a:r>
            <a:r>
              <a:rPr sz="2400" spc="-32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때문에</a:t>
            </a:r>
            <a:r>
              <a:rPr sz="2400" spc="-245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유지보수</a:t>
            </a:r>
            <a:r>
              <a:rPr sz="2400" dirty="0">
                <a:latin typeface="맑은 고딕"/>
                <a:cs typeface="맑은 고딕"/>
              </a:rPr>
              <a:t>가</a:t>
            </a:r>
            <a:r>
              <a:rPr sz="2400" spc="-315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쉽</a:t>
            </a:r>
            <a:r>
              <a:rPr sz="2400" dirty="0">
                <a:latin typeface="맑은 고딕"/>
                <a:cs typeface="맑은 고딕"/>
              </a:rPr>
              <a:t>고</a:t>
            </a:r>
            <a:r>
              <a:rPr sz="2400" spc="-320" dirty="0">
                <a:latin typeface="맑은 고딕"/>
                <a:cs typeface="맑은 고딕"/>
              </a:rPr>
              <a:t> </a:t>
            </a:r>
            <a:r>
              <a:rPr sz="2400" dirty="0" err="1">
                <a:latin typeface="맑은 고딕"/>
                <a:cs typeface="맑은 고딕"/>
              </a:rPr>
              <a:t>확장성이</a:t>
            </a:r>
            <a:r>
              <a:rPr sz="2400" spc="-325" dirty="0">
                <a:latin typeface="맑은 고딕"/>
                <a:cs typeface="맑은 고딕"/>
              </a:rPr>
              <a:t> </a:t>
            </a:r>
            <a:r>
              <a:rPr sz="2400" dirty="0" err="1">
                <a:latin typeface="맑은 고딕"/>
                <a:cs typeface="맑은 고딕"/>
              </a:rPr>
              <a:t>좋다</a:t>
            </a:r>
            <a:r>
              <a:rPr lang="en-US" altLang="ko-KR" sz="2400" dirty="0">
                <a:latin typeface="맑은 고딕"/>
                <a:cs typeface="맑은 고딕"/>
              </a:rPr>
              <a:t>.</a:t>
            </a:r>
            <a:endParaRPr sz="2400" dirty="0">
              <a:latin typeface="맑은 고딕"/>
              <a:cs typeface="맑은 고딕"/>
            </a:endParaRPr>
          </a:p>
          <a:p>
            <a:pPr>
              <a:lnSpc>
                <a:spcPct val="150000"/>
              </a:lnSpc>
            </a:pPr>
            <a:endParaRPr sz="1600" dirty="0">
              <a:latin typeface="맑은 고딕"/>
              <a:cs typeface="맑은 고딕"/>
            </a:endParaRPr>
          </a:p>
          <a:p>
            <a:pPr marL="12700">
              <a:lnSpc>
                <a:spcPct val="150000"/>
              </a:lnSpc>
            </a:pPr>
            <a:r>
              <a:rPr lang="en-US" sz="2400" dirty="0">
                <a:latin typeface="맑은 고딕"/>
                <a:cs typeface="맑은 고딕"/>
              </a:rPr>
              <a:t>- </a:t>
            </a:r>
            <a:r>
              <a:rPr sz="2400" dirty="0" err="1">
                <a:latin typeface="맑은 고딕"/>
                <a:cs typeface="맑은 고딕"/>
              </a:rPr>
              <a:t>프로그램</a:t>
            </a:r>
            <a:r>
              <a:rPr sz="2400" spc="5" dirty="0" err="1">
                <a:latin typeface="맑은 고딕"/>
                <a:cs typeface="맑은 고딕"/>
              </a:rPr>
              <a:t>이</a:t>
            </a:r>
            <a:r>
              <a:rPr sz="2400" spc="-325" dirty="0">
                <a:latin typeface="맑은 고딕"/>
                <a:cs typeface="맑은 고딕"/>
              </a:rPr>
              <a:t> </a:t>
            </a:r>
            <a:r>
              <a:rPr sz="2400" dirty="0" err="1">
                <a:latin typeface="맑은 고딕"/>
                <a:cs typeface="맑은 고딕"/>
              </a:rPr>
              <a:t>안정적이다</a:t>
            </a:r>
            <a:r>
              <a:rPr lang="en-US" altLang="ko-KR" sz="2400" dirty="0">
                <a:latin typeface="맑은 고딕"/>
                <a:cs typeface="맑은 고딕"/>
              </a:rPr>
              <a:t>.</a:t>
            </a:r>
            <a:endParaRPr sz="2400" dirty="0">
              <a:latin typeface="맑은 고딕"/>
              <a:cs typeface="맑은 고딕"/>
            </a:endParaRPr>
          </a:p>
          <a:p>
            <a:pPr>
              <a:lnSpc>
                <a:spcPct val="150000"/>
              </a:lnSpc>
            </a:pPr>
            <a:endParaRPr sz="1600" dirty="0">
              <a:latin typeface="맑은 고딕"/>
              <a:cs typeface="맑은 고딕"/>
            </a:endParaRPr>
          </a:p>
          <a:p>
            <a:pPr marL="12700">
              <a:lnSpc>
                <a:spcPct val="150000"/>
              </a:lnSpc>
              <a:spcBef>
                <a:spcPts val="5"/>
              </a:spcBef>
            </a:pPr>
            <a:r>
              <a:rPr lang="en-US" sz="2400" dirty="0">
                <a:latin typeface="맑은 고딕"/>
                <a:cs typeface="맑은 고딕"/>
              </a:rPr>
              <a:t>- </a:t>
            </a:r>
            <a:r>
              <a:rPr sz="2400" dirty="0" err="1">
                <a:latin typeface="맑은 고딕"/>
                <a:cs typeface="맑은 고딕"/>
              </a:rPr>
              <a:t>풍부</a:t>
            </a:r>
            <a:r>
              <a:rPr sz="2400" spc="5" dirty="0" err="1">
                <a:latin typeface="맑은 고딕"/>
                <a:cs typeface="맑은 고딕"/>
              </a:rPr>
              <a:t>한</a:t>
            </a:r>
            <a:r>
              <a:rPr sz="2400" spc="-32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기능</a:t>
            </a:r>
            <a:r>
              <a:rPr sz="2400" spc="5" dirty="0">
                <a:latin typeface="맑은 고딕"/>
                <a:cs typeface="맑은 고딕"/>
              </a:rPr>
              <a:t>을</a:t>
            </a:r>
            <a:r>
              <a:rPr sz="2400" spc="-32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제공하</a:t>
            </a:r>
            <a:r>
              <a:rPr sz="2400" spc="5" dirty="0">
                <a:latin typeface="맑은 고딕"/>
                <a:cs typeface="맑은 고딕"/>
              </a:rPr>
              <a:t>는</a:t>
            </a:r>
            <a:r>
              <a:rPr sz="2400" spc="-32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오</a:t>
            </a:r>
            <a:r>
              <a:rPr sz="2400" spc="5" dirty="0">
                <a:latin typeface="맑은 고딕"/>
                <a:cs typeface="맑은 고딕"/>
              </a:rPr>
              <a:t>픈</a:t>
            </a:r>
            <a:r>
              <a:rPr sz="2400" spc="-25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소스이다</a:t>
            </a:r>
            <a:r>
              <a:rPr sz="2400" dirty="0">
                <a:latin typeface="Calibri"/>
                <a:cs typeface="Calibri"/>
              </a:rPr>
              <a:t>.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57EBC1B-6F05-99E7-197E-7EC3399306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13032"/>
            <a:ext cx="10058400" cy="811931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spc="-55" dirty="0">
                <a:latin typeface="Calibri Light"/>
                <a:cs typeface="Calibri Light"/>
              </a:rPr>
              <a:t>-</a:t>
            </a: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dirty="0">
                <a:latin typeface="Calibri Light"/>
                <a:cs typeface="Calibri Light"/>
              </a:rPr>
              <a:t>.</a:t>
            </a:r>
            <a:r>
              <a:rPr sz="3600" b="0" spc="-45" dirty="0">
                <a:latin typeface="Calibri Light"/>
                <a:cs typeface="Calibri Light"/>
              </a:rPr>
              <a:t> </a:t>
            </a:r>
            <a:r>
              <a:rPr sz="3600" spc="-75" dirty="0"/>
              <a:t>프래그래밍</a:t>
            </a:r>
            <a:r>
              <a:rPr sz="3600" spc="5" dirty="0"/>
              <a:t>과</a:t>
            </a:r>
            <a:r>
              <a:rPr sz="3600" spc="-370" dirty="0"/>
              <a:t> </a:t>
            </a:r>
            <a:r>
              <a:rPr sz="3600" spc="-75" dirty="0"/>
              <a:t>자</a:t>
            </a:r>
            <a:r>
              <a:rPr sz="3600" spc="5" dirty="0"/>
              <a:t>바</a:t>
            </a:r>
            <a:r>
              <a:rPr dirty="0"/>
              <a:t>	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F0E52E18-2B7B-234D-8EAC-E253AFA4860F}"/>
              </a:ext>
            </a:extLst>
          </p:cNvPr>
          <p:cNvSpPr txBox="1">
            <a:spLocks/>
          </p:cNvSpPr>
          <p:nvPr/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 anchor="b">
            <a:sp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2-3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변수가 저장되는 공간의 특성</a:t>
            </a:r>
            <a:r>
              <a:rPr lang="en-US" altLang="ko-KR" sz="3600" spc="-75" dirty="0"/>
              <a:t>, </a:t>
            </a:r>
            <a:r>
              <a:rPr lang="ko-KR" altLang="en-US" sz="3600" spc="-75" dirty="0"/>
              <a:t>자료형</a:t>
            </a:r>
            <a:endParaRPr lang="ko-KR" altLang="en-US" sz="3200" dirty="0">
              <a:latin typeface="Calibri Light"/>
              <a:cs typeface="Calibri 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20F428-070C-4BE6-4BD4-DCBF80E65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17" y="1673850"/>
            <a:ext cx="7649260" cy="46381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190228-8F94-3394-37B0-E2B5913E42A7}"/>
              </a:ext>
            </a:extLst>
          </p:cNvPr>
          <p:cNvSpPr txBox="1"/>
          <p:nvPr/>
        </p:nvSpPr>
        <p:spPr>
          <a:xfrm>
            <a:off x="1097280" y="1273740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marR="0" lvl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tabLst>
                <a:tab pos="327660" algn="l"/>
              </a:tabLst>
              <a:defRPr/>
            </a:pPr>
            <a:r>
              <a:rPr kumimoji="0" lang="en-US" altLang="ko-KR" sz="2000" b="1" i="0" u="none" strike="noStrike" kern="1200" cap="none" spc="2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char </a:t>
            </a:r>
            <a:r>
              <a:rPr kumimoji="0" lang="ko-KR" altLang="en-US" sz="2000" b="1" i="0" u="none" strike="noStrike" kern="1200" cap="none" spc="2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사용하기</a:t>
            </a:r>
            <a:endParaRPr kumimoji="0" lang="en-US" altLang="ko-KR" sz="2000" b="1" i="0" u="none" strike="noStrike" kern="1200" cap="none" spc="25" normalizeH="0" baseline="0" noProof="0" dirty="0">
              <a:ln>
                <a:noFill/>
              </a:ln>
              <a:solidFill>
                <a:srgbClr val="006F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64564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5532" y="1347136"/>
            <a:ext cx="10573068" cy="3558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30"/>
              </a:spcBef>
              <a:buChar char="■"/>
              <a:tabLst>
                <a:tab pos="327660" algn="l"/>
              </a:tabLst>
            </a:pPr>
            <a:r>
              <a:rPr lang="en-US" altLang="ko-KR" sz="2000" b="1" spc="25" dirty="0">
                <a:solidFill>
                  <a:srgbClr val="006FC0"/>
                </a:solidFill>
                <a:latin typeface="+mn-ea"/>
                <a:cs typeface="맑은 고딕"/>
              </a:rPr>
              <a:t>f</a:t>
            </a:r>
            <a:r>
              <a:rPr lang="en-US" sz="2000" b="1" spc="25" dirty="0">
                <a:solidFill>
                  <a:srgbClr val="006FC0"/>
                </a:solidFill>
                <a:latin typeface="+mn-ea"/>
                <a:cs typeface="맑은 고딕"/>
              </a:rPr>
              <a:t>loat, double </a:t>
            </a:r>
            <a:r>
              <a:rPr lang="en-US" altLang="ko-KR" sz="2000" b="1" spc="25" dirty="0">
                <a:solidFill>
                  <a:srgbClr val="006FC0"/>
                </a:solidFill>
                <a:latin typeface="+mn-ea"/>
                <a:cs typeface="맑은 고딕"/>
              </a:rPr>
              <a:t>(</a:t>
            </a:r>
            <a:r>
              <a:rPr lang="ko-KR" altLang="en-US" sz="2000" b="1" spc="25" dirty="0">
                <a:solidFill>
                  <a:srgbClr val="006FC0"/>
                </a:solidFill>
                <a:latin typeface="+mn-ea"/>
                <a:cs typeface="맑은 고딕"/>
              </a:rPr>
              <a:t>실수 자료형</a:t>
            </a:r>
            <a:r>
              <a:rPr lang="en-US" altLang="ko-KR" sz="2000" b="1" spc="25" dirty="0">
                <a:solidFill>
                  <a:srgbClr val="006FC0"/>
                </a:solidFill>
                <a:latin typeface="+mn-ea"/>
                <a:cs typeface="맑은 고딕"/>
              </a:rPr>
              <a:t>)</a:t>
            </a:r>
            <a:endParaRPr lang="en-US" sz="2000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1600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dirty="0">
                <a:latin typeface="+mn-ea"/>
                <a:cs typeface="맑은 고딕"/>
              </a:rPr>
              <a:t> • </a:t>
            </a:r>
            <a:r>
              <a:rPr lang="ko-KR" altLang="en-US" sz="1600" dirty="0">
                <a:latin typeface="+mn-ea"/>
                <a:cs typeface="맑은 고딕"/>
              </a:rPr>
              <a:t>부동 소수점 방식 </a:t>
            </a:r>
            <a:r>
              <a:rPr lang="en-US" altLang="ko-KR" sz="1600" dirty="0">
                <a:latin typeface="+mn-ea"/>
                <a:cs typeface="맑은 고딕"/>
              </a:rPr>
              <a:t>: </a:t>
            </a:r>
            <a:r>
              <a:rPr lang="ko-KR" altLang="en-US" sz="1600" dirty="0">
                <a:latin typeface="+mn-ea"/>
                <a:cs typeface="맑은 고딕"/>
              </a:rPr>
              <a:t>실수를 지수부와 가수부로 표현함</a:t>
            </a:r>
            <a:endParaRPr lang="en-US" altLang="ko-KR" sz="1600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1600" dirty="0">
                <a:latin typeface="+mn-ea"/>
                <a:cs typeface="맑은 고딕"/>
              </a:rPr>
              <a:t>			                   </a:t>
            </a:r>
            <a:r>
              <a:rPr lang="ko-KR" altLang="en-US" sz="1600" dirty="0">
                <a:latin typeface="+mn-ea"/>
                <a:cs typeface="맑은 고딕"/>
              </a:rPr>
              <a:t>무한의 실수를 표현하기 위한 방식</a:t>
            </a:r>
            <a:endParaRPr lang="en-US" altLang="ko-KR" sz="1600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800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2000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dirty="0">
                <a:latin typeface="+mn-ea"/>
                <a:cs typeface="맑은 고딕"/>
              </a:rPr>
              <a:t> </a:t>
            </a:r>
            <a:r>
              <a:rPr lang="en-US" altLang="ko-KR" sz="1600" dirty="0">
                <a:latin typeface="+mn-ea"/>
                <a:cs typeface="맑은 고딕"/>
              </a:rPr>
              <a:t>• </a:t>
            </a:r>
            <a:r>
              <a:rPr lang="en-US" sz="1600" dirty="0">
                <a:latin typeface="+mn-ea"/>
                <a:cs typeface="맑은 고딕"/>
              </a:rPr>
              <a:t>0.1</a:t>
            </a:r>
            <a:r>
              <a:rPr lang="ko-KR" altLang="en-US" sz="1600" dirty="0">
                <a:latin typeface="+mn-ea"/>
                <a:cs typeface="맑은 고딕"/>
              </a:rPr>
              <a:t>을 표현하는 방식 </a:t>
            </a:r>
            <a:r>
              <a:rPr lang="en-US" altLang="ko-KR" sz="1600" dirty="0">
                <a:latin typeface="+mn-ea"/>
                <a:cs typeface="맑은 고딕"/>
              </a:rPr>
              <a:t>: </a:t>
            </a: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2000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2000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900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2800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dirty="0">
                <a:latin typeface="+mn-ea"/>
                <a:cs typeface="맑은 고딕"/>
              </a:rPr>
              <a:t> </a:t>
            </a:r>
            <a:r>
              <a:rPr lang="en-US" altLang="ko-KR" sz="1600" dirty="0">
                <a:latin typeface="+mn-ea"/>
                <a:cs typeface="맑은 고딕"/>
              </a:rPr>
              <a:t>• </a:t>
            </a:r>
            <a:r>
              <a:rPr lang="ko-KR" altLang="en-US" sz="1600" dirty="0">
                <a:latin typeface="+mn-ea"/>
                <a:cs typeface="맑은 고딕"/>
              </a:rPr>
              <a:t>실수 자료형 </a:t>
            </a:r>
            <a:r>
              <a:rPr lang="en-US" altLang="ko-KR" sz="1600" dirty="0">
                <a:latin typeface="+mn-ea"/>
                <a:cs typeface="맑은 고딕"/>
              </a:rPr>
              <a:t>: float(4</a:t>
            </a:r>
            <a:r>
              <a:rPr lang="ko-KR" altLang="en-US" sz="1600" dirty="0">
                <a:latin typeface="+mn-ea"/>
                <a:cs typeface="맑은 고딕"/>
              </a:rPr>
              <a:t>바이트</a:t>
            </a:r>
            <a:r>
              <a:rPr lang="en-US" altLang="ko-KR" sz="1600" dirty="0">
                <a:latin typeface="+mn-ea"/>
                <a:cs typeface="맑은 고딕"/>
              </a:rPr>
              <a:t>), double(8</a:t>
            </a:r>
            <a:r>
              <a:rPr lang="ko-KR" altLang="en-US" sz="1600" dirty="0">
                <a:latin typeface="+mn-ea"/>
                <a:cs typeface="맑은 고딕"/>
              </a:rPr>
              <a:t>바이트</a:t>
            </a:r>
            <a:r>
              <a:rPr lang="en-US" altLang="ko-KR" sz="1600" dirty="0">
                <a:latin typeface="+mn-ea"/>
                <a:cs typeface="맑은 고딕"/>
              </a:rPr>
              <a:t>)</a:t>
            </a:r>
            <a:endParaRPr lang="en-US" sz="2000" dirty="0">
              <a:latin typeface="+mn-ea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730339-5296-7E4A-5809-55F15FD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05" y="4950193"/>
            <a:ext cx="6765288" cy="1307806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6980C200-1D91-16F7-F4EE-11D95952C7CD}"/>
              </a:ext>
            </a:extLst>
          </p:cNvPr>
          <p:cNvSpPr txBox="1">
            <a:spLocks/>
          </p:cNvSpPr>
          <p:nvPr/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 anchor="b">
            <a:sp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2-3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변수가 저장되는 공간의 특성</a:t>
            </a:r>
            <a:r>
              <a:rPr lang="en-US" altLang="ko-KR" sz="3600" spc="-75" dirty="0"/>
              <a:t>, </a:t>
            </a:r>
            <a:r>
              <a:rPr lang="ko-KR" altLang="en-US" sz="3600" spc="-75" dirty="0"/>
              <a:t>자료형</a:t>
            </a:r>
            <a:endParaRPr lang="ko-KR" altLang="en-US" sz="3200" dirty="0"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9B8837-3F69-D6C5-B5D1-29A4C4738AFD}"/>
              </a:ext>
            </a:extLst>
          </p:cNvPr>
          <p:cNvSpPr txBox="1"/>
          <p:nvPr/>
        </p:nvSpPr>
        <p:spPr>
          <a:xfrm>
            <a:off x="3719746" y="4041005"/>
            <a:ext cx="2250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밀수는 </a:t>
            </a:r>
            <a:r>
              <a:rPr lang="en-US" altLang="ko-KR" sz="1200" dirty="0"/>
              <a:t>2, 10, 16 </a:t>
            </a:r>
            <a:r>
              <a:rPr lang="ko-KR" altLang="en-US" sz="1200" dirty="0"/>
              <a:t>등을 주로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C03411-2D47-3E23-9D86-502FCCD64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638" y="2786756"/>
            <a:ext cx="2959360" cy="12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07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5532" y="1307147"/>
            <a:ext cx="10573068" cy="116942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30"/>
              </a:spcBef>
              <a:buChar char="■"/>
              <a:tabLst>
                <a:tab pos="327660" algn="l"/>
              </a:tabLst>
            </a:pPr>
            <a:r>
              <a:rPr lang="en-US" altLang="ko-KR" sz="2000" b="1" spc="25" dirty="0">
                <a:solidFill>
                  <a:srgbClr val="006FC0"/>
                </a:solidFill>
                <a:latin typeface="+mn-ea"/>
                <a:cs typeface="맑은 고딕"/>
              </a:rPr>
              <a:t>f</a:t>
            </a:r>
            <a:r>
              <a:rPr lang="en-US" sz="2000" b="1" spc="25" dirty="0">
                <a:solidFill>
                  <a:srgbClr val="006FC0"/>
                </a:solidFill>
                <a:latin typeface="+mn-ea"/>
                <a:cs typeface="맑은 고딕"/>
              </a:rPr>
              <a:t>loat, double </a:t>
            </a:r>
            <a:r>
              <a:rPr lang="en-US" altLang="ko-KR" sz="2000" b="1" spc="25" dirty="0">
                <a:solidFill>
                  <a:srgbClr val="006FC0"/>
                </a:solidFill>
                <a:latin typeface="+mn-ea"/>
                <a:cs typeface="맑은 고딕"/>
              </a:rPr>
              <a:t>(</a:t>
            </a:r>
            <a:r>
              <a:rPr lang="ko-KR" altLang="en-US" sz="2000" b="1" spc="25" dirty="0">
                <a:solidFill>
                  <a:srgbClr val="006FC0"/>
                </a:solidFill>
                <a:latin typeface="+mn-ea"/>
                <a:cs typeface="맑은 고딕"/>
              </a:rPr>
              <a:t>실수 자료형</a:t>
            </a:r>
            <a:r>
              <a:rPr lang="en-US" altLang="ko-KR" sz="2000" b="1" spc="25" dirty="0">
                <a:solidFill>
                  <a:srgbClr val="006FC0"/>
                </a:solidFill>
                <a:latin typeface="+mn-ea"/>
                <a:cs typeface="맑은 고딕"/>
              </a:rPr>
              <a:t>)</a:t>
            </a:r>
            <a:endParaRPr lang="en-US" sz="2000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1100" dirty="0">
              <a:latin typeface="+mn-ea"/>
              <a:cs typeface="맑은 고딕"/>
            </a:endParaRPr>
          </a:p>
          <a:p>
            <a:pPr marL="12065">
              <a:lnSpc>
                <a:spcPct val="12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dirty="0">
                <a:latin typeface="+mn-ea"/>
                <a:cs typeface="맑은 고딕"/>
              </a:rPr>
              <a:t> </a:t>
            </a:r>
            <a:r>
              <a:rPr lang="ko-KR" altLang="en-US" sz="1600" dirty="0">
                <a:latin typeface="+mn-ea"/>
                <a:cs typeface="맑은 고딕"/>
              </a:rPr>
              <a:t>실수는 기본적으로 </a:t>
            </a:r>
            <a:r>
              <a:rPr lang="en-US" altLang="ko-KR" sz="1600" dirty="0">
                <a:latin typeface="+mn-ea"/>
                <a:cs typeface="맑은 고딕"/>
              </a:rPr>
              <a:t>double</a:t>
            </a:r>
            <a:r>
              <a:rPr lang="ko-KR" altLang="en-US" sz="1600" dirty="0">
                <a:latin typeface="+mn-ea"/>
                <a:cs typeface="맑은 고딕"/>
              </a:rPr>
              <a:t>형으로 처리함</a:t>
            </a:r>
            <a:endParaRPr lang="en-US" altLang="ko-KR" sz="1600" dirty="0">
              <a:latin typeface="+mn-ea"/>
              <a:cs typeface="맑은 고딕"/>
            </a:endParaRPr>
          </a:p>
          <a:p>
            <a:pPr marL="12065">
              <a:lnSpc>
                <a:spcPct val="12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1600" dirty="0">
                <a:latin typeface="+mn-ea"/>
                <a:cs typeface="맑은 고딕"/>
              </a:rPr>
              <a:t>  float</a:t>
            </a:r>
            <a:r>
              <a:rPr lang="ko-KR" altLang="en-US" sz="1600" dirty="0">
                <a:latin typeface="+mn-ea"/>
                <a:cs typeface="맑은 고딕"/>
              </a:rPr>
              <a:t>형으로 사용하는 경우 숫자에 </a:t>
            </a:r>
            <a:r>
              <a:rPr lang="en-US" altLang="ko-KR" sz="1600" dirty="0">
                <a:latin typeface="+mn-ea"/>
                <a:cs typeface="맑은 고딕"/>
              </a:rPr>
              <a:t>f, F</a:t>
            </a:r>
            <a:r>
              <a:rPr lang="ko-KR" altLang="en-US" sz="1600" dirty="0">
                <a:latin typeface="+mn-ea"/>
                <a:cs typeface="맑은 고딕"/>
              </a:rPr>
              <a:t>를 명시함</a:t>
            </a:r>
            <a:endParaRPr lang="en-US" sz="800" dirty="0">
              <a:latin typeface="+mn-ea"/>
              <a:cs typeface="맑은 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763BA5-9012-57B9-8DFB-766AA6AE6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72" y="2623241"/>
            <a:ext cx="7870913" cy="364462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EBC4C47-EEA1-B1D5-CC42-69795C363C3A}"/>
              </a:ext>
            </a:extLst>
          </p:cNvPr>
          <p:cNvSpPr txBox="1">
            <a:spLocks/>
          </p:cNvSpPr>
          <p:nvPr/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 anchor="b">
            <a:sp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2-3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변수가 저장되는 공간의 특성</a:t>
            </a:r>
            <a:r>
              <a:rPr lang="en-US" altLang="ko-KR" sz="3600" spc="-75" dirty="0"/>
              <a:t>, </a:t>
            </a:r>
            <a:r>
              <a:rPr lang="ko-KR" altLang="en-US" sz="3600" spc="-75" dirty="0"/>
              <a:t>자료형</a:t>
            </a:r>
            <a:endParaRPr lang="ko-KR" altLang="en-US" sz="32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598482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5532" y="1342657"/>
            <a:ext cx="10573068" cy="138839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30"/>
              </a:spcBef>
              <a:buChar char="■"/>
              <a:tabLst>
                <a:tab pos="327660" algn="l"/>
              </a:tabLst>
            </a:pPr>
            <a:r>
              <a:rPr lang="en-US" altLang="ko-KR" sz="2000" b="1" spc="25" dirty="0" err="1">
                <a:solidFill>
                  <a:srgbClr val="006FC0"/>
                </a:solidFill>
                <a:latin typeface="+mn-ea"/>
                <a:cs typeface="맑은 고딕"/>
              </a:rPr>
              <a:t>boolean</a:t>
            </a:r>
            <a:r>
              <a:rPr lang="en-US" altLang="ko-KR" sz="2000" b="1" spc="25" dirty="0">
                <a:solidFill>
                  <a:srgbClr val="006FC0"/>
                </a:solidFill>
                <a:latin typeface="+mn-ea"/>
                <a:cs typeface="맑은 고딕"/>
              </a:rPr>
              <a:t> – </a:t>
            </a:r>
            <a:r>
              <a:rPr lang="ko-KR" altLang="en-US" sz="2000" b="1" spc="25" dirty="0">
                <a:solidFill>
                  <a:srgbClr val="006FC0"/>
                </a:solidFill>
                <a:latin typeface="+mn-ea"/>
                <a:cs typeface="맑은 고딕"/>
              </a:rPr>
              <a:t>논리형</a:t>
            </a:r>
            <a:endParaRPr lang="en-US" altLang="ko-KR" sz="2000" b="1" spc="25" dirty="0">
              <a:solidFill>
                <a:srgbClr val="006FC0"/>
              </a:solidFill>
              <a:latin typeface="+mn-ea"/>
              <a:cs typeface="맑은 고딕"/>
            </a:endParaRPr>
          </a:p>
          <a:p>
            <a:pPr marL="327025" indent="-314960">
              <a:lnSpc>
                <a:spcPct val="100000"/>
              </a:lnSpc>
              <a:spcBef>
                <a:spcPts val="130"/>
              </a:spcBef>
              <a:buChar char="■"/>
              <a:tabLst>
                <a:tab pos="327660" algn="l"/>
              </a:tabLst>
            </a:pPr>
            <a:endParaRPr lang="en-US" sz="1600" dirty="0">
              <a:latin typeface="+mn-ea"/>
              <a:cs typeface="맑은 고딕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ko-KR" altLang="en-US" sz="1600" dirty="0">
                <a:latin typeface="+mn-ea"/>
                <a:cs typeface="맑은 고딕"/>
              </a:rPr>
              <a:t> </a:t>
            </a:r>
            <a:r>
              <a:rPr lang="ko-KR" altLang="en-US" dirty="0">
                <a:latin typeface="+mn-ea"/>
                <a:cs typeface="맑은 고딕"/>
              </a:rPr>
              <a:t>논리값</a:t>
            </a:r>
            <a:r>
              <a:rPr lang="en-US" dirty="0">
                <a:latin typeface="+mn-ea"/>
                <a:cs typeface="맑은 고딕"/>
              </a:rPr>
              <a:t> </a:t>
            </a:r>
            <a:r>
              <a:rPr lang="en-US" altLang="ko-KR" dirty="0">
                <a:latin typeface="+mn-ea"/>
                <a:cs typeface="맑은 고딕"/>
              </a:rPr>
              <a:t>true(</a:t>
            </a:r>
            <a:r>
              <a:rPr lang="ko-KR" altLang="en-US" dirty="0">
                <a:latin typeface="+mn-ea"/>
                <a:cs typeface="맑은 고딕"/>
              </a:rPr>
              <a:t>참</a:t>
            </a:r>
            <a:r>
              <a:rPr lang="en-US" altLang="ko-KR" dirty="0">
                <a:latin typeface="+mn-ea"/>
                <a:cs typeface="맑은 고딕"/>
              </a:rPr>
              <a:t>), false(</a:t>
            </a:r>
            <a:r>
              <a:rPr lang="ko-KR" altLang="en-US" dirty="0">
                <a:latin typeface="+mn-ea"/>
                <a:cs typeface="맑은 고딕"/>
              </a:rPr>
              <a:t>거짓</a:t>
            </a:r>
            <a:r>
              <a:rPr lang="en-US" altLang="ko-KR" dirty="0">
                <a:latin typeface="+mn-ea"/>
                <a:cs typeface="맑은 고딕"/>
              </a:rPr>
              <a:t>)</a:t>
            </a:r>
            <a:r>
              <a:rPr lang="ko-KR" altLang="en-US" dirty="0">
                <a:latin typeface="+mn-ea"/>
                <a:cs typeface="맑은 고딕"/>
              </a:rPr>
              <a:t>을 표현하는 자료형</a:t>
            </a:r>
            <a:endParaRPr lang="en-US" altLang="ko-KR" dirty="0">
              <a:latin typeface="+mn-ea"/>
              <a:cs typeface="맑은 고딕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dirty="0">
                <a:latin typeface="+mn-ea"/>
                <a:cs typeface="맑은 고딕"/>
              </a:rPr>
              <a:t> </a:t>
            </a:r>
            <a:r>
              <a:rPr lang="en-US" altLang="ko-KR" dirty="0" err="1">
                <a:latin typeface="+mn-ea"/>
                <a:cs typeface="맑은 고딕"/>
              </a:rPr>
              <a:t>boolean</a:t>
            </a:r>
            <a:r>
              <a:rPr lang="ko-KR" altLang="en-US" dirty="0">
                <a:latin typeface="+mn-ea"/>
                <a:cs typeface="맑은 고딕"/>
              </a:rPr>
              <a:t>으로 선언</a:t>
            </a:r>
            <a:endParaRPr lang="en-US" sz="800" dirty="0">
              <a:latin typeface="+mn-ea"/>
              <a:cs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808062-5A0B-2A61-69A5-F9E110015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10" y="2854944"/>
            <a:ext cx="8744268" cy="3101914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63881E06-AFAD-B150-7180-8BB7C4ED0587}"/>
              </a:ext>
            </a:extLst>
          </p:cNvPr>
          <p:cNvSpPr txBox="1">
            <a:spLocks/>
          </p:cNvSpPr>
          <p:nvPr/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 anchor="b">
            <a:sp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2-3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변수가 저장되는 공간의 특성</a:t>
            </a:r>
            <a:r>
              <a:rPr lang="en-US" altLang="ko-KR" sz="3600" spc="-75" dirty="0"/>
              <a:t>, </a:t>
            </a:r>
            <a:r>
              <a:rPr lang="ko-KR" altLang="en-US" sz="3600" spc="-75" dirty="0"/>
              <a:t>자료형</a:t>
            </a:r>
            <a:endParaRPr lang="ko-KR" altLang="en-US" sz="32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43579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7703" y="1448920"/>
            <a:ext cx="10960288" cy="289194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30"/>
              </a:spcBef>
              <a:buChar char="■"/>
              <a:tabLst>
                <a:tab pos="327660" algn="l"/>
              </a:tabLst>
            </a:pPr>
            <a:r>
              <a:rPr lang="ko-KR" altLang="en-US" sz="2000" b="1" spc="25" dirty="0">
                <a:solidFill>
                  <a:srgbClr val="006FC0"/>
                </a:solidFill>
                <a:latin typeface="+mn-ea"/>
                <a:cs typeface="맑은 고딕"/>
              </a:rPr>
              <a:t>자료형 없이 변수 사용하기</a:t>
            </a:r>
            <a:r>
              <a:rPr lang="en-US" altLang="ko-KR" sz="2000" b="1" spc="25" dirty="0">
                <a:solidFill>
                  <a:srgbClr val="006FC0"/>
                </a:solidFill>
                <a:latin typeface="+mn-ea"/>
                <a:cs typeface="맑은 고딕"/>
              </a:rPr>
              <a:t>(</a:t>
            </a:r>
            <a:r>
              <a:rPr lang="ko-KR" altLang="en-US" sz="2000" b="1" spc="25" dirty="0">
                <a:solidFill>
                  <a:srgbClr val="006FC0"/>
                </a:solidFill>
                <a:latin typeface="+mn-ea"/>
                <a:cs typeface="맑은 고딕"/>
              </a:rPr>
              <a:t>자바</a:t>
            </a:r>
            <a:r>
              <a:rPr lang="en-US" altLang="ko-KR" sz="2000" b="1" spc="25" dirty="0">
                <a:solidFill>
                  <a:srgbClr val="006FC0"/>
                </a:solidFill>
                <a:latin typeface="+mn-ea"/>
                <a:cs typeface="맑은 고딕"/>
              </a:rPr>
              <a:t>10)</a:t>
            </a: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2000" b="1" spc="25" dirty="0">
              <a:solidFill>
                <a:srgbClr val="006FC0"/>
              </a:solidFill>
              <a:latin typeface="+mn-ea"/>
              <a:cs typeface="맑은 고딕"/>
            </a:endParaRPr>
          </a:p>
          <a:p>
            <a:pPr marL="354965" indent="-342900">
              <a:lnSpc>
                <a:spcPct val="120000"/>
              </a:lnSpc>
              <a:spcBef>
                <a:spcPts val="130"/>
              </a:spcBef>
              <a:buFont typeface="Arial" panose="020B0604020202020204" pitchFamily="34" charset="0"/>
              <a:buChar char="•"/>
              <a:tabLst>
                <a:tab pos="327660" algn="l"/>
              </a:tabLst>
            </a:pPr>
            <a:r>
              <a:rPr lang="en-US" sz="2000" spc="25" dirty="0">
                <a:latin typeface="+mn-ea"/>
                <a:cs typeface="맑은 고딕"/>
              </a:rPr>
              <a:t> </a:t>
            </a:r>
            <a:r>
              <a:rPr lang="ko-KR" altLang="en-US" sz="2000" spc="25" dirty="0">
                <a:latin typeface="+mn-ea"/>
                <a:cs typeface="맑은 고딕"/>
              </a:rPr>
              <a:t>자료형이 필요한 이유 </a:t>
            </a:r>
            <a:r>
              <a:rPr lang="en-US" altLang="ko-KR" sz="2000" spc="25" dirty="0">
                <a:latin typeface="+mn-ea"/>
                <a:cs typeface="맑은 고딕"/>
              </a:rPr>
              <a:t>:</a:t>
            </a:r>
          </a:p>
          <a:p>
            <a:pPr marL="12065">
              <a:lnSpc>
                <a:spcPct val="12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spc="25" dirty="0">
                <a:latin typeface="+mn-ea"/>
                <a:cs typeface="맑은 고딕"/>
              </a:rPr>
              <a:t>			</a:t>
            </a:r>
            <a:r>
              <a:rPr lang="ko-KR" altLang="en-US" sz="2000" spc="25" dirty="0">
                <a:latin typeface="+mn-ea"/>
                <a:cs typeface="맑은 고딕"/>
              </a:rPr>
              <a:t>변수를 선언할 때는 변수가 사용할 메모리 크기와 타입을 구분하기 위해 자료형을 사용</a:t>
            </a:r>
            <a:endParaRPr lang="en-US" altLang="ko-KR" sz="2000" spc="25" dirty="0">
              <a:latin typeface="+mn-ea"/>
              <a:cs typeface="맑은 고딕"/>
            </a:endParaRPr>
          </a:p>
          <a:p>
            <a:pPr marL="12065">
              <a:lnSpc>
                <a:spcPct val="12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2000" spc="25" dirty="0">
              <a:latin typeface="+mn-ea"/>
              <a:cs typeface="맑은 고딕"/>
            </a:endParaRPr>
          </a:p>
          <a:p>
            <a:pPr marL="354965" indent="-342900">
              <a:lnSpc>
                <a:spcPct val="120000"/>
              </a:lnSpc>
              <a:spcBef>
                <a:spcPts val="130"/>
              </a:spcBef>
              <a:buFont typeface="Arial" panose="020B0604020202020204" pitchFamily="34" charset="0"/>
              <a:buChar char="•"/>
              <a:tabLst>
                <a:tab pos="327660" algn="l"/>
              </a:tabLst>
            </a:pPr>
            <a:r>
              <a:rPr lang="en-US" sz="2000" spc="25" dirty="0">
                <a:latin typeface="+mn-ea"/>
                <a:cs typeface="맑은 고딕"/>
              </a:rPr>
              <a:t> </a:t>
            </a:r>
            <a:r>
              <a:rPr lang="ko-KR" altLang="en-US" sz="2000" spc="25" dirty="0">
                <a:latin typeface="+mn-ea"/>
                <a:cs typeface="맑은 고딕"/>
              </a:rPr>
              <a:t>지역변수 자료형 추론 </a:t>
            </a:r>
            <a:r>
              <a:rPr lang="en-US" altLang="ko-KR" sz="2000" spc="25" dirty="0">
                <a:latin typeface="+mn-ea"/>
                <a:cs typeface="맑은 고딕"/>
              </a:rPr>
              <a:t>(local variable type inference) :</a:t>
            </a:r>
          </a:p>
          <a:p>
            <a:pPr marL="12065">
              <a:lnSpc>
                <a:spcPct val="12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spc="25" dirty="0">
                <a:latin typeface="+mn-ea"/>
                <a:cs typeface="맑은 고딕"/>
              </a:rPr>
              <a:t>			</a:t>
            </a:r>
            <a:r>
              <a:rPr lang="ko-KR" altLang="en-US" sz="2000" spc="25" dirty="0">
                <a:latin typeface="+mn-ea"/>
                <a:cs typeface="맑은 고딕"/>
              </a:rPr>
              <a:t>변수에 대입되는 값을 보고 컴파일러가 추론</a:t>
            </a:r>
            <a:endParaRPr lang="en-US" sz="1600" dirty="0">
              <a:latin typeface="+mn-ea"/>
              <a:cs typeface="맑은 고딕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ko-KR" altLang="en-US" sz="1600" dirty="0">
                <a:latin typeface="+mn-ea"/>
                <a:cs typeface="맑은 고딕"/>
              </a:rPr>
              <a:t> </a:t>
            </a:r>
            <a:endParaRPr lang="en-US" sz="800" dirty="0">
              <a:latin typeface="+mn-ea"/>
              <a:cs typeface="맑은 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B56E99-931D-4FDC-542C-BEEDD7232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641" y="4257806"/>
            <a:ext cx="9278704" cy="161925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99BFA705-2D08-AC02-7120-9BCDD700BA7F}"/>
              </a:ext>
            </a:extLst>
          </p:cNvPr>
          <p:cNvSpPr txBox="1">
            <a:spLocks/>
          </p:cNvSpPr>
          <p:nvPr/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 anchor="b">
            <a:sp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2-3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변수가 저장되는 공간의 특성</a:t>
            </a:r>
            <a:r>
              <a:rPr lang="en-US" altLang="ko-KR" sz="3600" spc="-75" dirty="0"/>
              <a:t>, </a:t>
            </a:r>
            <a:r>
              <a:rPr lang="ko-KR" altLang="en-US" sz="3600" spc="-75" dirty="0"/>
              <a:t>자료형</a:t>
            </a:r>
            <a:endParaRPr lang="ko-KR" altLang="en-US" sz="32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8088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5532" y="1431434"/>
            <a:ext cx="10573068" cy="484017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30"/>
              </a:spcBef>
              <a:buChar char="■"/>
              <a:tabLst>
                <a:tab pos="327660" algn="l"/>
              </a:tabLst>
            </a:pPr>
            <a:r>
              <a:rPr lang="ko-KR" altLang="en-US" sz="2000" b="1" spc="25" dirty="0">
                <a:solidFill>
                  <a:srgbClr val="006FC0"/>
                </a:solidFill>
                <a:latin typeface="+mn-ea"/>
                <a:cs typeface="맑은 고딕"/>
              </a:rPr>
              <a:t>상수</a:t>
            </a:r>
            <a:endParaRPr lang="en-US" sz="2000" b="1" spc="25" dirty="0">
              <a:solidFill>
                <a:srgbClr val="006FC0"/>
              </a:solidFill>
              <a:latin typeface="+mn-ea"/>
              <a:cs typeface="맑은 고딕"/>
            </a:endParaRPr>
          </a:p>
          <a:p>
            <a:pPr marL="12065">
              <a:lnSpc>
                <a:spcPct val="12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1100" spc="25" dirty="0">
              <a:latin typeface="+mn-ea"/>
              <a:cs typeface="맑은 고딕"/>
            </a:endParaRPr>
          </a:p>
          <a:p>
            <a:pPr marL="12065">
              <a:lnSpc>
                <a:spcPct val="12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spc="25" dirty="0">
                <a:latin typeface="+mn-ea"/>
                <a:cs typeface="맑은 고딕"/>
              </a:rPr>
              <a:t>  </a:t>
            </a:r>
            <a:r>
              <a:rPr lang="en-US" altLang="ko-KR" sz="2000" spc="25" dirty="0">
                <a:latin typeface="+mn-ea"/>
                <a:cs typeface="맑은 고딕"/>
              </a:rPr>
              <a:t>- </a:t>
            </a:r>
            <a:r>
              <a:rPr lang="ko-KR" altLang="en-US" sz="2000" spc="25" dirty="0">
                <a:latin typeface="+mn-ea"/>
                <a:cs typeface="맑은 고딕"/>
              </a:rPr>
              <a:t>상수 </a:t>
            </a:r>
            <a:r>
              <a:rPr lang="en-US" altLang="ko-KR" sz="2000" spc="25" dirty="0">
                <a:latin typeface="+mn-ea"/>
                <a:cs typeface="맑은 고딕"/>
              </a:rPr>
              <a:t>: </a:t>
            </a:r>
            <a:r>
              <a:rPr lang="ko-KR" altLang="en-US" sz="2000" spc="25" dirty="0">
                <a:latin typeface="+mn-ea"/>
                <a:cs typeface="맑은 고딕"/>
              </a:rPr>
              <a:t>변하지 않는 값 </a:t>
            </a:r>
            <a:r>
              <a:rPr lang="en-US" altLang="ko-KR" sz="2000" spc="25" dirty="0">
                <a:latin typeface="+mn-ea"/>
                <a:cs typeface="맑은 고딕"/>
              </a:rPr>
              <a:t>(</a:t>
            </a:r>
            <a:r>
              <a:rPr lang="en-US" altLang="ko-KR" sz="2000" spc="25" dirty="0" err="1">
                <a:latin typeface="+mn-ea"/>
                <a:cs typeface="맑은 고딕"/>
              </a:rPr>
              <a:t>cf</a:t>
            </a:r>
            <a:r>
              <a:rPr lang="en-US" altLang="ko-KR" sz="2000" spc="25" dirty="0">
                <a:latin typeface="+mn-ea"/>
                <a:cs typeface="맑은 고딕"/>
              </a:rPr>
              <a:t> </a:t>
            </a:r>
            <a:r>
              <a:rPr lang="ko-KR" altLang="en-US" sz="2000" spc="25" dirty="0">
                <a:latin typeface="+mn-ea"/>
                <a:cs typeface="맑은 고딕"/>
              </a:rPr>
              <a:t>변수 </a:t>
            </a:r>
            <a:r>
              <a:rPr lang="en-US" altLang="ko-KR" sz="2000" spc="25" dirty="0">
                <a:latin typeface="+mn-ea"/>
                <a:cs typeface="맑은 고딕"/>
              </a:rPr>
              <a:t>: </a:t>
            </a:r>
            <a:r>
              <a:rPr lang="ko-KR" altLang="en-US" sz="2000" spc="25" dirty="0">
                <a:latin typeface="+mn-ea"/>
                <a:cs typeface="맑은 고딕"/>
              </a:rPr>
              <a:t>변하는 값</a:t>
            </a:r>
            <a:r>
              <a:rPr lang="en-US" altLang="ko-KR" sz="2000" spc="25" dirty="0">
                <a:latin typeface="+mn-ea"/>
                <a:cs typeface="맑은 고딕"/>
              </a:rPr>
              <a:t>)</a:t>
            </a:r>
          </a:p>
          <a:p>
            <a:pPr marL="12065">
              <a:lnSpc>
                <a:spcPct val="12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altLang="ko-KR" sz="1000" spc="25" dirty="0">
              <a:latin typeface="+mn-ea"/>
              <a:cs typeface="맑은 고딕"/>
            </a:endParaRPr>
          </a:p>
          <a:p>
            <a:pPr marL="12065">
              <a:lnSpc>
                <a:spcPct val="12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spc="25" dirty="0">
                <a:latin typeface="+mn-ea"/>
                <a:cs typeface="맑은 고딕"/>
              </a:rPr>
              <a:t>  </a:t>
            </a:r>
            <a:r>
              <a:rPr lang="en-US" altLang="ko-KR" sz="2000" spc="25" dirty="0">
                <a:latin typeface="+mn-ea"/>
                <a:cs typeface="맑은 고딕"/>
              </a:rPr>
              <a:t>- </a:t>
            </a:r>
            <a:r>
              <a:rPr lang="ko-KR" altLang="en-US" sz="2000" spc="25" dirty="0">
                <a:latin typeface="+mn-ea"/>
                <a:cs typeface="맑은 고딕"/>
              </a:rPr>
              <a:t>상수를 선언 </a:t>
            </a:r>
            <a:r>
              <a:rPr lang="en-US" altLang="ko-KR" sz="2000" spc="25" dirty="0">
                <a:latin typeface="+mn-ea"/>
                <a:cs typeface="맑은 고딕"/>
              </a:rPr>
              <a:t>: final </a:t>
            </a:r>
            <a:r>
              <a:rPr lang="ko-KR" altLang="en-US" sz="2000" spc="25" dirty="0">
                <a:latin typeface="+mn-ea"/>
                <a:cs typeface="맑은 고딕"/>
              </a:rPr>
              <a:t>키워드 사용</a:t>
            </a:r>
            <a:endParaRPr lang="en-US" altLang="ko-KR" sz="2000" spc="25" dirty="0">
              <a:latin typeface="+mn-ea"/>
              <a:cs typeface="맑은 고딕"/>
            </a:endParaRPr>
          </a:p>
          <a:p>
            <a:pPr marL="12065">
              <a:lnSpc>
                <a:spcPct val="12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altLang="ko-KR" sz="2000" spc="25" dirty="0">
                <a:latin typeface="+mn-ea"/>
                <a:cs typeface="맑은 고딕"/>
              </a:rPr>
              <a:t>		final double PI = 3.14;</a:t>
            </a:r>
          </a:p>
          <a:p>
            <a:pPr marL="12065">
              <a:lnSpc>
                <a:spcPct val="12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spc="25" dirty="0">
                <a:latin typeface="+mn-ea"/>
                <a:cs typeface="맑은 고딕"/>
              </a:rPr>
              <a:t>		</a:t>
            </a:r>
            <a:r>
              <a:rPr lang="en-US" altLang="ko-KR" sz="2000" spc="25" dirty="0">
                <a:latin typeface="+mn-ea"/>
                <a:cs typeface="맑은 고딕"/>
              </a:rPr>
              <a:t>final int MAX_NUM = 100;</a:t>
            </a:r>
          </a:p>
          <a:p>
            <a:pPr marL="12065">
              <a:lnSpc>
                <a:spcPct val="12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2000" spc="25" dirty="0">
              <a:latin typeface="+mn-ea"/>
              <a:cs typeface="맑은 고딕"/>
            </a:endParaRPr>
          </a:p>
          <a:p>
            <a:pPr marL="12065">
              <a:lnSpc>
                <a:spcPct val="12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spc="25" dirty="0">
                <a:latin typeface="+mn-ea"/>
                <a:cs typeface="맑은 고딕"/>
              </a:rPr>
              <a:t>  </a:t>
            </a:r>
            <a:r>
              <a:rPr lang="en-US" altLang="ko-KR" sz="2000" spc="25" dirty="0">
                <a:latin typeface="+mn-ea"/>
                <a:cs typeface="맑은 고딕"/>
              </a:rPr>
              <a:t>- final</a:t>
            </a:r>
            <a:r>
              <a:rPr lang="ko-KR" altLang="en-US" sz="2000" spc="25" dirty="0">
                <a:latin typeface="+mn-ea"/>
                <a:cs typeface="맑은 고딕"/>
              </a:rPr>
              <a:t>로 선언되는 상수는 다른 값을 대입할 수 없음</a:t>
            </a:r>
            <a:endParaRPr lang="en-US" altLang="ko-KR" sz="2000" spc="25" dirty="0">
              <a:latin typeface="+mn-ea"/>
              <a:cs typeface="맑은 고딕"/>
            </a:endParaRPr>
          </a:p>
          <a:p>
            <a:pPr marL="12065">
              <a:lnSpc>
                <a:spcPct val="12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spc="25" dirty="0">
                <a:latin typeface="+mn-ea"/>
                <a:cs typeface="맑은 고딕"/>
              </a:rPr>
              <a:t>	  </a:t>
            </a:r>
            <a:r>
              <a:rPr lang="en-US" altLang="ko-KR" sz="2000" spc="25" dirty="0">
                <a:latin typeface="+mn-ea"/>
                <a:cs typeface="맑은 고딕"/>
              </a:rPr>
              <a:t>PI</a:t>
            </a:r>
            <a:r>
              <a:rPr lang="en-US" sz="2000" spc="25" dirty="0">
                <a:latin typeface="+mn-ea"/>
                <a:cs typeface="맑은 고딕"/>
              </a:rPr>
              <a:t> </a:t>
            </a:r>
            <a:r>
              <a:rPr lang="en-US" altLang="ko-KR" sz="2000" spc="25" dirty="0">
                <a:latin typeface="+mn-ea"/>
                <a:cs typeface="맑은 고딕"/>
              </a:rPr>
              <a:t>= 3.15;		// </a:t>
            </a:r>
            <a:r>
              <a:rPr lang="ko-KR" altLang="en-US" sz="2000" spc="25" dirty="0">
                <a:latin typeface="+mn-ea"/>
                <a:cs typeface="맑은 고딕"/>
              </a:rPr>
              <a:t>에러</a:t>
            </a:r>
            <a:endParaRPr lang="en-US" altLang="ko-KR" sz="2000" spc="25" dirty="0">
              <a:latin typeface="+mn-ea"/>
              <a:cs typeface="맑은 고딕"/>
            </a:endParaRPr>
          </a:p>
          <a:p>
            <a:pPr marL="12065">
              <a:lnSpc>
                <a:spcPct val="12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2000" spc="25" dirty="0">
              <a:latin typeface="+mn-ea"/>
              <a:cs typeface="맑은 고딕"/>
            </a:endParaRPr>
          </a:p>
          <a:p>
            <a:pPr marL="12065">
              <a:lnSpc>
                <a:spcPct val="12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spc="25" dirty="0">
                <a:latin typeface="+mn-ea"/>
                <a:cs typeface="맑은 고딕"/>
              </a:rPr>
              <a:t> </a:t>
            </a:r>
            <a:r>
              <a:rPr lang="en-US" altLang="ko-KR" sz="2000" spc="25" dirty="0">
                <a:latin typeface="+mn-ea"/>
                <a:cs typeface="맑은 고딕"/>
              </a:rPr>
              <a:t>- </a:t>
            </a:r>
            <a:r>
              <a:rPr lang="ko-KR" altLang="en-US" sz="2000" spc="25" dirty="0">
                <a:latin typeface="+mn-ea"/>
                <a:cs typeface="맑은 고딕"/>
              </a:rPr>
              <a:t>프로그램 내에서 변경되지 말아야 하는 값을 상수로 선언해 두고 </a:t>
            </a:r>
            <a:endParaRPr lang="en-US" altLang="ko-KR" sz="2000" spc="25" dirty="0">
              <a:latin typeface="+mn-ea"/>
              <a:cs typeface="맑은 고딕"/>
            </a:endParaRPr>
          </a:p>
          <a:p>
            <a:pPr marL="12065">
              <a:lnSpc>
                <a:spcPct val="12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altLang="ko-KR" sz="2000" spc="25" dirty="0">
                <a:latin typeface="+mn-ea"/>
                <a:cs typeface="맑은 고딕"/>
              </a:rPr>
              <a:t>   </a:t>
            </a:r>
            <a:r>
              <a:rPr lang="ko-KR" altLang="en-US" sz="2000" spc="25" dirty="0">
                <a:latin typeface="+mn-ea"/>
                <a:cs typeface="맑은 고딕"/>
              </a:rPr>
              <a:t>혹시 변경되는 경우 선언된 값만 수정</a:t>
            </a:r>
            <a:endParaRPr lang="en-US" sz="2000" spc="25" dirty="0">
              <a:latin typeface="+mn-ea"/>
              <a:cs typeface="맑은 고딕"/>
            </a:endParaRPr>
          </a:p>
          <a:p>
            <a:pPr marL="12065">
              <a:lnSpc>
                <a:spcPct val="12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ko-KR" altLang="en-US" sz="1600" dirty="0">
                <a:latin typeface="+mn-ea"/>
                <a:cs typeface="맑은 고딕"/>
              </a:rPr>
              <a:t> </a:t>
            </a:r>
            <a:endParaRPr lang="en-US" sz="800" dirty="0">
              <a:latin typeface="+mn-ea"/>
              <a:cs typeface="맑은 고딕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9BFA705-2D08-AC02-7120-9BCDD700BA7F}"/>
              </a:ext>
            </a:extLst>
          </p:cNvPr>
          <p:cNvSpPr txBox="1">
            <a:spLocks/>
          </p:cNvSpPr>
          <p:nvPr/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 anchor="b">
            <a:sp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2-4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상수와 </a:t>
            </a:r>
            <a:r>
              <a:rPr lang="ko-KR" altLang="en-US" sz="3600" spc="-45" dirty="0" err="1">
                <a:latin typeface="Calibri Light"/>
                <a:cs typeface="Calibri Light"/>
              </a:rPr>
              <a:t>리터럴</a:t>
            </a:r>
            <a:endParaRPr lang="ko-KR" altLang="en-US" sz="32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42673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5532" y="1413681"/>
            <a:ext cx="10573068" cy="477348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30"/>
              </a:spcBef>
              <a:buChar char="■"/>
              <a:tabLst>
                <a:tab pos="327660" algn="l"/>
              </a:tabLst>
            </a:pPr>
            <a:r>
              <a:rPr lang="ko-KR" altLang="en-US" sz="2000" b="1" spc="25" dirty="0" err="1">
                <a:solidFill>
                  <a:srgbClr val="006FC0"/>
                </a:solidFill>
                <a:latin typeface="+mn-ea"/>
                <a:cs typeface="맑은 고딕"/>
              </a:rPr>
              <a:t>리터럴</a:t>
            </a:r>
            <a:r>
              <a:rPr lang="en-US" altLang="ko-KR" sz="2000" b="1" spc="25" dirty="0">
                <a:solidFill>
                  <a:srgbClr val="006FC0"/>
                </a:solidFill>
                <a:latin typeface="+mn-ea"/>
                <a:cs typeface="맑은 고딕"/>
              </a:rPr>
              <a:t>(literal)</a:t>
            </a: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1000" b="1" spc="25" dirty="0">
              <a:solidFill>
                <a:srgbClr val="006FC0"/>
              </a:solidFill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1600" b="1" spc="25" dirty="0">
              <a:solidFill>
                <a:srgbClr val="006FC0"/>
              </a:solidFill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400" b="1" spc="25" dirty="0">
                <a:solidFill>
                  <a:srgbClr val="006FC0"/>
                </a:solidFill>
                <a:latin typeface="+mn-ea"/>
                <a:cs typeface="맑은 고딕"/>
              </a:rPr>
              <a:t> </a:t>
            </a:r>
            <a:r>
              <a:rPr lang="en-US" altLang="ko-KR" sz="2400" b="1" spc="25" dirty="0">
                <a:solidFill>
                  <a:srgbClr val="006FC0"/>
                </a:solidFill>
                <a:latin typeface="+mn-ea"/>
                <a:cs typeface="맑은 고딕"/>
              </a:rPr>
              <a:t>- </a:t>
            </a:r>
            <a:r>
              <a:rPr lang="ko-KR" altLang="en-US" spc="25" dirty="0" err="1">
                <a:latin typeface="+mn-ea"/>
                <a:cs typeface="맑은 고딕"/>
              </a:rPr>
              <a:t>리터럴</a:t>
            </a:r>
            <a:r>
              <a:rPr lang="ko-KR" altLang="en-US" spc="25" dirty="0">
                <a:latin typeface="+mn-ea"/>
                <a:cs typeface="맑은 고딕"/>
              </a:rPr>
              <a:t> </a:t>
            </a:r>
            <a:r>
              <a:rPr lang="en-US" altLang="ko-KR" spc="25" dirty="0">
                <a:latin typeface="+mn-ea"/>
                <a:cs typeface="맑은 고딕"/>
              </a:rPr>
              <a:t>: </a:t>
            </a:r>
            <a:r>
              <a:rPr lang="ko-KR" altLang="en-US" spc="25" dirty="0">
                <a:latin typeface="+mn-ea"/>
                <a:cs typeface="맑은 고딕"/>
              </a:rPr>
              <a:t>프로그램에서 사용하는 모든 숫자</a:t>
            </a:r>
            <a:r>
              <a:rPr lang="en-US" altLang="ko-KR" spc="25" dirty="0">
                <a:latin typeface="+mn-ea"/>
                <a:cs typeface="맑은 고딕"/>
              </a:rPr>
              <a:t>, </a:t>
            </a:r>
            <a:r>
              <a:rPr lang="ko-KR" altLang="en-US" spc="25" dirty="0">
                <a:latin typeface="+mn-ea"/>
                <a:cs typeface="맑은 고딕"/>
              </a:rPr>
              <a:t>값</a:t>
            </a:r>
            <a:r>
              <a:rPr lang="en-US" altLang="ko-KR" spc="25" dirty="0">
                <a:latin typeface="+mn-ea"/>
                <a:cs typeface="맑은 고딕"/>
              </a:rPr>
              <a:t>, </a:t>
            </a:r>
            <a:r>
              <a:rPr lang="ko-KR" altLang="en-US" spc="25" dirty="0">
                <a:latin typeface="+mn-ea"/>
                <a:cs typeface="맑은 고딕"/>
              </a:rPr>
              <a:t>논리값</a:t>
            </a:r>
            <a:endParaRPr lang="en-US" altLang="ko-KR" spc="25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pc="25" dirty="0">
                <a:latin typeface="+mn-ea"/>
                <a:cs typeface="맑은 고딕"/>
              </a:rPr>
              <a:t>	</a:t>
            </a:r>
            <a:r>
              <a:rPr lang="ko-KR" altLang="en-US" spc="25" dirty="0">
                <a:latin typeface="+mn-ea"/>
                <a:cs typeface="맑은 고딕"/>
              </a:rPr>
              <a:t>예</a:t>
            </a:r>
            <a:r>
              <a:rPr lang="en-US" altLang="ko-KR" spc="25" dirty="0">
                <a:latin typeface="+mn-ea"/>
                <a:cs typeface="맑은 고딕"/>
              </a:rPr>
              <a:t>) 10, 3.14, ‘A’, true</a:t>
            </a: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pc="25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altLang="ko-KR" spc="25" dirty="0">
                <a:latin typeface="+mn-ea"/>
                <a:cs typeface="맑은 고딕"/>
              </a:rPr>
              <a:t> -</a:t>
            </a:r>
            <a:r>
              <a:rPr lang="en-US" spc="25" dirty="0">
                <a:latin typeface="+mn-ea"/>
                <a:cs typeface="맑은 고딕"/>
              </a:rPr>
              <a:t> </a:t>
            </a:r>
            <a:r>
              <a:rPr lang="ko-KR" altLang="en-US" spc="25" dirty="0" err="1">
                <a:latin typeface="+mn-ea"/>
                <a:cs typeface="맑은 고딕"/>
              </a:rPr>
              <a:t>리터럴에</a:t>
            </a:r>
            <a:r>
              <a:rPr lang="ko-KR" altLang="en-US" spc="25" dirty="0">
                <a:latin typeface="+mn-ea"/>
                <a:cs typeface="맑은 고딕"/>
              </a:rPr>
              <a:t> 해당하는 값은 특정 메모리 공간인 상수 풀</a:t>
            </a:r>
            <a:r>
              <a:rPr lang="en-US" altLang="ko-KR" spc="25" dirty="0">
                <a:latin typeface="+mn-ea"/>
                <a:cs typeface="맑은 고딕"/>
              </a:rPr>
              <a:t>(constant pool)</a:t>
            </a:r>
            <a:r>
              <a:rPr lang="ko-KR" altLang="en-US" spc="25" dirty="0">
                <a:latin typeface="+mn-ea"/>
                <a:cs typeface="맑은 고딕"/>
              </a:rPr>
              <a:t>에 있음</a:t>
            </a:r>
            <a:endParaRPr lang="en-US" altLang="ko-KR" spc="25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pc="25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pc="25" dirty="0">
                <a:latin typeface="+mn-ea"/>
                <a:cs typeface="맑은 고딕"/>
              </a:rPr>
              <a:t> </a:t>
            </a:r>
            <a:r>
              <a:rPr lang="en-US" altLang="ko-KR" spc="25" dirty="0">
                <a:latin typeface="+mn-ea"/>
                <a:cs typeface="맑은 고딕"/>
              </a:rPr>
              <a:t>-</a:t>
            </a:r>
            <a:r>
              <a:rPr lang="en-US" spc="25" dirty="0">
                <a:latin typeface="+mn-ea"/>
                <a:cs typeface="맑은 고딕"/>
              </a:rPr>
              <a:t> </a:t>
            </a:r>
            <a:r>
              <a:rPr lang="ko-KR" altLang="en-US" spc="25" dirty="0">
                <a:latin typeface="+mn-ea"/>
                <a:cs typeface="맑은 고딕"/>
              </a:rPr>
              <a:t>필요한 경우 상수 풀에서 가져와서 사용</a:t>
            </a:r>
            <a:endParaRPr lang="en-US" altLang="ko-KR" spc="25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pc="25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pc="25" dirty="0">
                <a:latin typeface="+mn-ea"/>
                <a:cs typeface="맑은 고딕"/>
              </a:rPr>
              <a:t> </a:t>
            </a:r>
            <a:r>
              <a:rPr lang="en-US" altLang="ko-KR" spc="25" dirty="0">
                <a:latin typeface="+mn-ea"/>
                <a:cs typeface="맑은 고딕"/>
              </a:rPr>
              <a:t>- </a:t>
            </a:r>
            <a:r>
              <a:rPr lang="ko-KR" altLang="en-US" spc="25" dirty="0">
                <a:latin typeface="+mn-ea"/>
                <a:cs typeface="맑은 고딕"/>
              </a:rPr>
              <a:t>상수 풀에 저장할 때 정수는 </a:t>
            </a:r>
            <a:r>
              <a:rPr lang="en-US" altLang="ko-KR" spc="25" dirty="0">
                <a:latin typeface="+mn-ea"/>
                <a:cs typeface="맑은 고딕"/>
              </a:rPr>
              <a:t>int</a:t>
            </a:r>
            <a:r>
              <a:rPr lang="ko-KR" altLang="en-US" spc="25" dirty="0">
                <a:latin typeface="+mn-ea"/>
                <a:cs typeface="맑은 고딕"/>
              </a:rPr>
              <a:t>로 실수는 </a:t>
            </a:r>
            <a:r>
              <a:rPr lang="en-US" altLang="ko-KR" spc="25" dirty="0">
                <a:latin typeface="+mn-ea"/>
                <a:cs typeface="맑은 고딕"/>
              </a:rPr>
              <a:t>double</a:t>
            </a:r>
            <a:r>
              <a:rPr lang="ko-KR" altLang="en-US" spc="25" dirty="0">
                <a:latin typeface="+mn-ea"/>
                <a:cs typeface="맑은 고딕"/>
              </a:rPr>
              <a:t>로 저장</a:t>
            </a:r>
            <a:endParaRPr lang="en-US" altLang="ko-KR" spc="25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pc="25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pc="25" dirty="0">
                <a:latin typeface="+mn-ea"/>
                <a:cs typeface="맑은 고딕"/>
              </a:rPr>
              <a:t> </a:t>
            </a:r>
            <a:r>
              <a:rPr lang="en-US" altLang="ko-KR" spc="25" dirty="0">
                <a:latin typeface="+mn-ea"/>
                <a:cs typeface="맑은 고딕"/>
              </a:rPr>
              <a:t>-</a:t>
            </a:r>
            <a:r>
              <a:rPr lang="en-US" spc="25" dirty="0">
                <a:latin typeface="+mn-ea"/>
                <a:cs typeface="맑은 고딕"/>
              </a:rPr>
              <a:t> </a:t>
            </a:r>
            <a:r>
              <a:rPr lang="ko-KR" altLang="en-US" spc="25" dirty="0">
                <a:latin typeface="+mn-ea"/>
                <a:cs typeface="맑은 고딕"/>
              </a:rPr>
              <a:t>따라서 </a:t>
            </a:r>
            <a:r>
              <a:rPr lang="en-US" altLang="ko-KR" spc="25" dirty="0">
                <a:latin typeface="+mn-ea"/>
                <a:cs typeface="맑은 고딕"/>
              </a:rPr>
              <a:t>long</a:t>
            </a:r>
            <a:r>
              <a:rPr lang="ko-KR" altLang="en-US" spc="25" dirty="0">
                <a:latin typeface="+mn-ea"/>
                <a:cs typeface="맑은 고딕"/>
              </a:rPr>
              <a:t>이나 </a:t>
            </a:r>
            <a:r>
              <a:rPr lang="en-US" altLang="ko-KR" spc="25" dirty="0">
                <a:latin typeface="+mn-ea"/>
                <a:cs typeface="맑은 고딕"/>
              </a:rPr>
              <a:t>float </a:t>
            </a:r>
            <a:r>
              <a:rPr lang="ko-KR" altLang="en-US" spc="25" dirty="0">
                <a:latin typeface="+mn-ea"/>
                <a:cs typeface="맑은 고딕"/>
              </a:rPr>
              <a:t>값으로 저장해야 하는 경우 </a:t>
            </a:r>
            <a:endParaRPr lang="en-US" altLang="ko-KR" spc="25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altLang="ko-KR" spc="25" dirty="0">
                <a:latin typeface="+mn-ea"/>
                <a:cs typeface="맑은 고딕"/>
              </a:rPr>
              <a:t> </a:t>
            </a:r>
            <a:r>
              <a:rPr lang="en-US" altLang="ko-KR" sz="1400" spc="25" dirty="0">
                <a:latin typeface="+mn-ea"/>
                <a:cs typeface="맑은 고딕"/>
              </a:rPr>
              <a:t>  </a:t>
            </a:r>
            <a:r>
              <a:rPr lang="ko-KR" altLang="en-US" spc="25" dirty="0">
                <a:latin typeface="+mn-ea"/>
                <a:cs typeface="맑은 고딕"/>
              </a:rPr>
              <a:t>식별자</a:t>
            </a:r>
            <a:r>
              <a:rPr lang="en-US" altLang="ko-KR" spc="25" dirty="0">
                <a:latin typeface="+mn-ea"/>
                <a:cs typeface="맑은 고딕"/>
              </a:rPr>
              <a:t>(L, l, F, f)</a:t>
            </a:r>
            <a:r>
              <a:rPr lang="ko-KR" altLang="en-US" spc="25" dirty="0">
                <a:latin typeface="+mn-ea"/>
                <a:cs typeface="맑은 고딕"/>
              </a:rPr>
              <a:t>를 명시해야 함</a:t>
            </a:r>
            <a:endParaRPr lang="en-US" spc="25" dirty="0">
              <a:latin typeface="+mn-ea"/>
              <a:cs typeface="맑은 고딕"/>
            </a:endParaRPr>
          </a:p>
          <a:p>
            <a:pPr marL="12065">
              <a:lnSpc>
                <a:spcPct val="12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1600" spc="25" dirty="0">
              <a:latin typeface="+mn-ea"/>
              <a:cs typeface="맑은 고딕"/>
            </a:endParaRPr>
          </a:p>
          <a:p>
            <a:pPr marL="12065">
              <a:lnSpc>
                <a:spcPct val="12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1600" spc="25" dirty="0">
                <a:latin typeface="+mn-ea"/>
                <a:cs typeface="맑은 고딕"/>
              </a:rPr>
              <a:t>  </a:t>
            </a:r>
            <a:r>
              <a:rPr lang="ko-KR" altLang="en-US" sz="1600" dirty="0">
                <a:latin typeface="+mn-ea"/>
                <a:cs typeface="맑은 고딕"/>
              </a:rPr>
              <a:t> </a:t>
            </a:r>
            <a:endParaRPr lang="en-US" sz="1600" dirty="0">
              <a:latin typeface="+mn-ea"/>
              <a:cs typeface="맑은 고딕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9BFA705-2D08-AC02-7120-9BCDD700BA7F}"/>
              </a:ext>
            </a:extLst>
          </p:cNvPr>
          <p:cNvSpPr txBox="1">
            <a:spLocks/>
          </p:cNvSpPr>
          <p:nvPr/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 anchor="b">
            <a:sp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2-4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상수와 </a:t>
            </a:r>
            <a:r>
              <a:rPr lang="ko-KR" altLang="en-US" sz="3600" spc="-45" dirty="0" err="1">
                <a:latin typeface="Calibri Light"/>
                <a:cs typeface="Calibri Light"/>
              </a:rPr>
              <a:t>리터럴</a:t>
            </a:r>
            <a:endParaRPr lang="ko-KR" altLang="en-US" sz="3200" dirty="0">
              <a:latin typeface="Calibri Light"/>
              <a:cs typeface="Calibri Ligh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E8865F-FCE6-16FD-1311-36C8F74CA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348" y="3754927"/>
            <a:ext cx="4272252" cy="229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09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5532" y="1440311"/>
            <a:ext cx="6280002" cy="1394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30"/>
              </a:spcBef>
              <a:buChar char="■"/>
              <a:tabLst>
                <a:tab pos="327660" algn="l"/>
              </a:tabLst>
            </a:pPr>
            <a:r>
              <a:rPr lang="ko-KR" altLang="en-US" sz="2000" b="1" spc="25" dirty="0">
                <a:solidFill>
                  <a:srgbClr val="006FC0"/>
                </a:solidFill>
                <a:latin typeface="+mn-ea"/>
                <a:cs typeface="맑은 고딕"/>
              </a:rPr>
              <a:t>형 변환</a:t>
            </a:r>
            <a:r>
              <a:rPr lang="en-US" altLang="ko-KR" sz="2000" b="1" spc="25" dirty="0">
                <a:solidFill>
                  <a:srgbClr val="006FC0"/>
                </a:solidFill>
                <a:latin typeface="+mn-ea"/>
                <a:cs typeface="맑은 고딕"/>
              </a:rPr>
              <a:t>(type conversion)</a:t>
            </a: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endParaRPr lang="en-US" sz="1400" b="1" spc="25" dirty="0">
              <a:solidFill>
                <a:srgbClr val="006FC0"/>
              </a:solidFill>
              <a:latin typeface="+mn-ea"/>
              <a:cs typeface="맑은 고딕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2000" spc="25" dirty="0">
                <a:latin typeface="+mn-ea"/>
                <a:cs typeface="맑은 고딕"/>
              </a:rPr>
              <a:t> - </a:t>
            </a:r>
            <a:r>
              <a:rPr lang="ko-KR" altLang="en-US" sz="1600" spc="25" dirty="0">
                <a:latin typeface="+mn-ea"/>
                <a:cs typeface="맑은 고딕"/>
              </a:rPr>
              <a:t>자료형은 각각 사용하는 메모리 크기와 방식이 다름</a:t>
            </a:r>
            <a:endParaRPr lang="en-US" altLang="ko-KR" sz="1600" spc="25" dirty="0">
              <a:latin typeface="+mn-ea"/>
              <a:cs typeface="맑은 고딕"/>
            </a:endParaRPr>
          </a:p>
          <a:p>
            <a:pPr marL="12065">
              <a:lnSpc>
                <a:spcPct val="15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sz="1600" spc="25" dirty="0">
                <a:latin typeface="+mn-ea"/>
                <a:cs typeface="맑은 고딕"/>
              </a:rPr>
              <a:t> - </a:t>
            </a:r>
            <a:r>
              <a:rPr lang="ko-KR" altLang="en-US" sz="1600" spc="25" dirty="0">
                <a:latin typeface="+mn-ea"/>
                <a:cs typeface="맑은 고딕"/>
              </a:rPr>
              <a:t>서로 다른 자료형의 값이 대입되는 경우 형 변환이 </a:t>
            </a:r>
            <a:r>
              <a:rPr lang="ko-KR" altLang="en-US" sz="1600" spc="25" dirty="0" err="1">
                <a:latin typeface="+mn-ea"/>
                <a:cs typeface="맑은 고딕"/>
              </a:rPr>
              <a:t>일어남</a:t>
            </a:r>
            <a:r>
              <a:rPr lang="en-US" sz="1600" spc="25" dirty="0">
                <a:latin typeface="+mn-ea"/>
                <a:cs typeface="맑은 고딕"/>
              </a:rPr>
              <a:t>  </a:t>
            </a:r>
            <a:r>
              <a:rPr lang="ko-KR" altLang="en-US" sz="1600" dirty="0">
                <a:latin typeface="+mn-ea"/>
                <a:cs typeface="맑은 고딕"/>
              </a:rPr>
              <a:t> </a:t>
            </a:r>
            <a:endParaRPr lang="en-US" sz="1600" dirty="0">
              <a:latin typeface="+mn-ea"/>
              <a:cs typeface="맑은 고딕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9BFA705-2D08-AC02-7120-9BCDD700BA7F}"/>
              </a:ext>
            </a:extLst>
          </p:cNvPr>
          <p:cNvSpPr txBox="1">
            <a:spLocks/>
          </p:cNvSpPr>
          <p:nvPr/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 anchor="b">
            <a:sp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2-5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형 변환</a:t>
            </a:r>
            <a:endParaRPr lang="ko-KR" altLang="en-US" sz="3200" dirty="0"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F14C7-581D-25F6-454E-6AAA692D3EDE}"/>
              </a:ext>
            </a:extLst>
          </p:cNvPr>
          <p:cNvSpPr txBox="1"/>
          <p:nvPr/>
        </p:nvSpPr>
        <p:spPr>
          <a:xfrm>
            <a:off x="7110192" y="3129334"/>
            <a:ext cx="47949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명시적 형 변환 </a:t>
            </a:r>
            <a:r>
              <a:rPr lang="en-US" altLang="ko-KR" sz="1600" dirty="0"/>
              <a:t>: </a:t>
            </a:r>
            <a:r>
              <a:rPr lang="ko-KR" altLang="en-US" sz="1600" dirty="0"/>
              <a:t>묵시적 형 변환의 반대의 경우</a:t>
            </a:r>
            <a:endParaRPr lang="en-US" altLang="ko-KR" sz="1600" dirty="0"/>
          </a:p>
          <a:p>
            <a:r>
              <a:rPr lang="en-US" altLang="ko-KR" sz="1600" dirty="0"/>
              <a:t>			        </a:t>
            </a:r>
            <a:r>
              <a:rPr lang="ko-KR" altLang="en-US" sz="1600" dirty="0"/>
              <a:t>변환되는 자료형을 명시해야 함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			        </a:t>
            </a:r>
            <a:r>
              <a:rPr lang="ko-KR" altLang="en-US" sz="1600" dirty="0"/>
              <a:t>자료의 손실이 발생할 수 있음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	</a:t>
            </a:r>
            <a:r>
              <a:rPr lang="ko-KR" altLang="en-US" sz="1600" dirty="0"/>
              <a:t>예</a:t>
            </a:r>
            <a:r>
              <a:rPr lang="en-US" altLang="ko-KR" sz="1600" dirty="0"/>
              <a:t>) double </a:t>
            </a:r>
            <a:r>
              <a:rPr lang="en-US" altLang="ko-KR" sz="1600" dirty="0" err="1"/>
              <a:t>dNum</a:t>
            </a:r>
            <a:r>
              <a:rPr lang="en-US" altLang="ko-KR" sz="1600" dirty="0"/>
              <a:t> = 3.14;</a:t>
            </a:r>
          </a:p>
          <a:p>
            <a:r>
              <a:rPr lang="en-US" altLang="ko-KR" sz="1600" dirty="0"/>
              <a:t>	       int num = </a:t>
            </a:r>
            <a:r>
              <a:rPr lang="en-US" altLang="ko-KR" sz="1600" dirty="0">
                <a:solidFill>
                  <a:srgbClr val="FF0000"/>
                </a:solidFill>
              </a:rPr>
              <a:t>(int)</a:t>
            </a:r>
            <a:r>
              <a:rPr lang="en-US" altLang="ko-KR" sz="1600" dirty="0" err="1"/>
              <a:t>dNum</a:t>
            </a:r>
            <a:r>
              <a:rPr lang="en-US" altLang="ko-KR" sz="1600" dirty="0"/>
              <a:t>;		// </a:t>
            </a:r>
            <a:r>
              <a:rPr lang="ko-KR" altLang="en-US" sz="1600" dirty="0"/>
              <a:t>자료형 명시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C1C2F6-13B6-9CFD-3D63-C828C348F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72" y="3668210"/>
            <a:ext cx="5696649" cy="1745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A06AB9-331F-B782-81B9-B8078B907323}"/>
              </a:ext>
            </a:extLst>
          </p:cNvPr>
          <p:cNvSpPr txBox="1"/>
          <p:nvPr/>
        </p:nvSpPr>
        <p:spPr>
          <a:xfrm>
            <a:off x="304326" y="3129334"/>
            <a:ext cx="6591424" cy="597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30"/>
              </a:spcBef>
              <a:buFont typeface="Arial" panose="020B0604020202020204" pitchFamily="34" charset="0"/>
              <a:buChar char="•"/>
              <a:tabLst>
                <a:tab pos="327660" algn="l"/>
              </a:tabLst>
            </a:pPr>
            <a:r>
              <a:rPr lang="ko-KR" altLang="en-US" sz="1600" spc="25" dirty="0">
                <a:latin typeface="+mn-ea"/>
                <a:cs typeface="맑은 고딕"/>
              </a:rPr>
              <a:t>묵시적 형 변환 </a:t>
            </a:r>
            <a:r>
              <a:rPr lang="en-US" altLang="ko-KR" sz="1600" spc="25" dirty="0">
                <a:latin typeface="+mn-ea"/>
                <a:cs typeface="맑은 고딕"/>
              </a:rPr>
              <a:t>: </a:t>
            </a:r>
            <a:r>
              <a:rPr lang="ko-KR" altLang="en-US" sz="1600" spc="25" dirty="0" err="1">
                <a:latin typeface="+mn-ea"/>
                <a:cs typeface="맑은 고딕"/>
              </a:rPr>
              <a:t>작은수에서</a:t>
            </a:r>
            <a:r>
              <a:rPr lang="ko-KR" altLang="en-US" sz="1600" spc="25" dirty="0">
                <a:latin typeface="+mn-ea"/>
                <a:cs typeface="맑은 고딕"/>
              </a:rPr>
              <a:t> </a:t>
            </a:r>
            <a:r>
              <a:rPr lang="ko-KR" altLang="en-US" sz="1600" spc="25" dirty="0" err="1">
                <a:latin typeface="+mn-ea"/>
                <a:cs typeface="맑은 고딕"/>
              </a:rPr>
              <a:t>큰수로</a:t>
            </a:r>
            <a:r>
              <a:rPr lang="ko-KR" altLang="en-US" sz="1600" spc="25" dirty="0">
                <a:latin typeface="+mn-ea"/>
                <a:cs typeface="맑은 고딕"/>
              </a:rPr>
              <a:t> </a:t>
            </a:r>
            <a:endParaRPr lang="en-US" altLang="ko-KR" sz="1600" spc="25" dirty="0">
              <a:latin typeface="+mn-ea"/>
              <a:cs typeface="맑은 고딕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327660" algn="l"/>
              </a:tabLst>
            </a:pPr>
            <a:r>
              <a:rPr lang="en-US" altLang="ko-KR" sz="1600" spc="25" dirty="0">
                <a:latin typeface="+mn-ea"/>
                <a:cs typeface="맑은 고딕"/>
              </a:rPr>
              <a:t>		   	          </a:t>
            </a:r>
            <a:r>
              <a:rPr lang="en-US" altLang="ko-KR" sz="1400" spc="25" dirty="0">
                <a:latin typeface="+mn-ea"/>
                <a:cs typeface="맑은 고딕"/>
              </a:rPr>
              <a:t>   </a:t>
            </a:r>
            <a:r>
              <a:rPr lang="ko-KR" altLang="en-US" sz="1600" spc="25" dirty="0">
                <a:latin typeface="+mn-ea"/>
                <a:cs typeface="맑은 고딕"/>
              </a:rPr>
              <a:t>덜 정밀한 수에서 더 정밀한 수로 대입되는 경우</a:t>
            </a:r>
            <a:endParaRPr lang="en-US" altLang="ko-KR" sz="1600" spc="25" dirty="0">
              <a:latin typeface="+mn-ea"/>
              <a:cs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D4C26D-2A34-5D73-DA38-327AF4D62994}"/>
              </a:ext>
            </a:extLst>
          </p:cNvPr>
          <p:cNvSpPr txBox="1"/>
          <p:nvPr/>
        </p:nvSpPr>
        <p:spPr>
          <a:xfrm>
            <a:off x="1350626" y="5494086"/>
            <a:ext cx="5052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예</a:t>
            </a:r>
            <a:r>
              <a:rPr lang="en-US" altLang="ko-KR" sz="1600" dirty="0"/>
              <a:t>) long num = 3;	// int</a:t>
            </a:r>
            <a:r>
              <a:rPr lang="ko-KR" altLang="en-US" sz="1600" dirty="0"/>
              <a:t>값에서 </a:t>
            </a:r>
            <a:r>
              <a:rPr lang="en-US" altLang="ko-KR" sz="1600" dirty="0"/>
              <a:t>long</a:t>
            </a:r>
            <a:r>
              <a:rPr lang="ko-KR" altLang="en-US" sz="1600" dirty="0"/>
              <a:t>으로 자동 형 변환</a:t>
            </a:r>
            <a:endParaRPr lang="en-US" altLang="ko-KR" sz="1600" dirty="0"/>
          </a:p>
          <a:p>
            <a:r>
              <a:rPr lang="en-US" altLang="ko-KR" sz="1600" dirty="0"/>
              <a:t>				// L, l</a:t>
            </a:r>
            <a:r>
              <a:rPr lang="ko-KR" altLang="en-US" sz="1600" dirty="0"/>
              <a:t>을</a:t>
            </a:r>
            <a:r>
              <a:rPr lang="en-US" altLang="ko-KR" sz="1600" dirty="0"/>
              <a:t> </a:t>
            </a:r>
            <a:r>
              <a:rPr lang="ko-KR" altLang="en-US" sz="1600" dirty="0"/>
              <a:t>명시하지 않아도 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DAFC0E-2CE1-7BBF-2692-5351BD5F19AA}"/>
              </a:ext>
            </a:extLst>
          </p:cNvPr>
          <p:cNvSpPr/>
          <p:nvPr/>
        </p:nvSpPr>
        <p:spPr>
          <a:xfrm>
            <a:off x="309043" y="3055113"/>
            <a:ext cx="6502818" cy="29718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770AEF-75F6-3580-043F-7C7E63C2CE2B}"/>
              </a:ext>
            </a:extLst>
          </p:cNvPr>
          <p:cNvSpPr/>
          <p:nvPr/>
        </p:nvSpPr>
        <p:spPr>
          <a:xfrm>
            <a:off x="7110192" y="3064900"/>
            <a:ext cx="4794902" cy="29718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6122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99BFA705-2D08-AC02-7120-9BCDD700BA7F}"/>
              </a:ext>
            </a:extLst>
          </p:cNvPr>
          <p:cNvSpPr txBox="1">
            <a:spLocks/>
          </p:cNvSpPr>
          <p:nvPr/>
        </p:nvSpPr>
        <p:spPr>
          <a:xfrm>
            <a:off x="1097280" y="390670"/>
            <a:ext cx="10058400" cy="692348"/>
          </a:xfrm>
          <a:prstGeom prst="rect">
            <a:avLst/>
          </a:prstGeom>
        </p:spPr>
        <p:txBody>
          <a:bodyPr vert="horz" wrap="square" lIns="0" tIns="137012" rIns="0" bIns="0" rtlCol="0" anchor="b">
            <a:sp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84740" algn="l"/>
              </a:tabLst>
            </a:pPr>
            <a:r>
              <a:rPr lang="en-US" altLang="ko-KR" sz="3600" spc="-55" dirty="0">
                <a:latin typeface="Calibri Light"/>
                <a:cs typeface="Calibri Light"/>
              </a:rPr>
              <a:t>2-5</a:t>
            </a:r>
            <a:r>
              <a:rPr lang="en-US" altLang="ko-KR" sz="3600" dirty="0">
                <a:latin typeface="Calibri Light"/>
                <a:cs typeface="Calibri Light"/>
              </a:rPr>
              <a:t>.</a:t>
            </a:r>
            <a:r>
              <a:rPr lang="ko-KR" altLang="en-US" sz="3600" spc="-45" dirty="0">
                <a:latin typeface="Calibri Light"/>
                <a:cs typeface="Calibri Light"/>
              </a:rPr>
              <a:t> 형 변환</a:t>
            </a:r>
            <a:endParaRPr lang="ko-KR" altLang="en-US" sz="3200" dirty="0">
              <a:latin typeface="Calibri Light"/>
              <a:cs typeface="Calibri Ligh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DEDE02-BC56-E479-EDCC-0F199E7CD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803" y="1176573"/>
            <a:ext cx="4068362" cy="51601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516EE0-F476-58AA-5305-2535EDCDB327}"/>
              </a:ext>
            </a:extLst>
          </p:cNvPr>
          <p:cNvSpPr txBox="1"/>
          <p:nvPr/>
        </p:nvSpPr>
        <p:spPr>
          <a:xfrm>
            <a:off x="0" y="2709568"/>
            <a:ext cx="2799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[</a:t>
            </a:r>
            <a:r>
              <a:rPr lang="ko-KR" altLang="en-US" sz="2000" dirty="0"/>
              <a:t>묵시적 형 변환</a:t>
            </a:r>
            <a:r>
              <a:rPr lang="en-US" altLang="ko-KR" sz="2000" dirty="0"/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B33E04-9579-3F10-9059-7EA2A4CA5098}"/>
              </a:ext>
            </a:extLst>
          </p:cNvPr>
          <p:cNvSpPr txBox="1"/>
          <p:nvPr/>
        </p:nvSpPr>
        <p:spPr>
          <a:xfrm>
            <a:off x="6410594" y="2710966"/>
            <a:ext cx="2799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[</a:t>
            </a:r>
            <a:r>
              <a:rPr lang="ko-KR" altLang="en-US" sz="2000" dirty="0"/>
              <a:t>명시적 형 변환</a:t>
            </a:r>
            <a:r>
              <a:rPr lang="en-US" altLang="ko-KR" sz="2000" dirty="0"/>
              <a:t>]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A566FFA-F810-00F6-EEC3-3707AA6CF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392" y="1176573"/>
            <a:ext cx="3690000" cy="516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957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B428B-0C09-FCB9-9A6F-37DC8252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744" y="450507"/>
            <a:ext cx="7026442" cy="128395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3. </a:t>
            </a:r>
            <a:r>
              <a:rPr lang="ko-KR" altLang="en-US" sz="4000" dirty="0"/>
              <a:t>자바의 여러 가지 연산자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4CF0F2-07E4-6A44-2588-5A40A7D1B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72589"/>
            <a:ext cx="9144000" cy="1985211"/>
          </a:xfrm>
        </p:spPr>
        <p:txBody>
          <a:bodyPr/>
          <a:lstStyle/>
          <a:p>
            <a:pPr algn="l"/>
            <a:r>
              <a:rPr lang="en-US" altLang="ko-KR" dirty="0"/>
              <a:t>3-1. </a:t>
            </a:r>
            <a:r>
              <a:rPr lang="ko-KR" altLang="en-US" dirty="0"/>
              <a:t>기본 연산자</a:t>
            </a:r>
            <a:endParaRPr lang="en-US" altLang="ko-KR" dirty="0"/>
          </a:p>
          <a:p>
            <a:pPr algn="l"/>
            <a:r>
              <a:rPr lang="en-US" altLang="ko-KR" dirty="0"/>
              <a:t>3-2. </a:t>
            </a:r>
            <a:r>
              <a:rPr lang="ko-KR" altLang="en-US" dirty="0"/>
              <a:t>비트 연산자</a:t>
            </a:r>
            <a:endParaRPr lang="en-US" altLang="ko-KR" dirty="0"/>
          </a:p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788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107809" y="4036988"/>
            <a:ext cx="6047594" cy="1307372"/>
            <a:chOff x="1090930" y="4067936"/>
            <a:chExt cx="5769610" cy="1244600"/>
          </a:xfrm>
        </p:grpSpPr>
        <p:sp>
          <p:nvSpPr>
            <p:cNvPr id="4" name="object 4"/>
            <p:cNvSpPr/>
            <p:nvPr/>
          </p:nvSpPr>
          <p:spPr>
            <a:xfrm>
              <a:off x="1097280" y="4074286"/>
              <a:ext cx="5756910" cy="1219200"/>
            </a:xfrm>
            <a:custGeom>
              <a:avLst/>
              <a:gdLst/>
              <a:ahLst/>
              <a:cxnLst/>
              <a:rect l="l" t="t" r="r" b="b"/>
              <a:pathLst>
                <a:path w="5756909" h="1219200">
                  <a:moveTo>
                    <a:pt x="5756529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5756529" y="1219200"/>
                  </a:lnTo>
                  <a:lnTo>
                    <a:pt x="5756529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97280" y="4067936"/>
              <a:ext cx="5756910" cy="1244600"/>
            </a:xfrm>
            <a:custGeom>
              <a:avLst/>
              <a:gdLst/>
              <a:ahLst/>
              <a:cxnLst/>
              <a:rect l="l" t="t" r="r" b="b"/>
              <a:pathLst>
                <a:path w="5756909" h="1244600">
                  <a:moveTo>
                    <a:pt x="0" y="0"/>
                  </a:moveTo>
                  <a:lnTo>
                    <a:pt x="0" y="1244600"/>
                  </a:lnTo>
                </a:path>
                <a:path w="5756909" h="1244600">
                  <a:moveTo>
                    <a:pt x="5756529" y="0"/>
                  </a:moveTo>
                  <a:lnTo>
                    <a:pt x="5756529" y="12446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90930" y="4067936"/>
              <a:ext cx="5769610" cy="12700"/>
            </a:xfrm>
            <a:custGeom>
              <a:avLst/>
              <a:gdLst/>
              <a:ahLst/>
              <a:cxnLst/>
              <a:rect l="l" t="t" r="r" b="b"/>
              <a:pathLst>
                <a:path w="5769609" h="12700">
                  <a:moveTo>
                    <a:pt x="0" y="12700"/>
                  </a:moveTo>
                  <a:lnTo>
                    <a:pt x="5769229" y="12700"/>
                  </a:lnTo>
                  <a:lnTo>
                    <a:pt x="5769229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90930" y="5293486"/>
              <a:ext cx="5769610" cy="0"/>
            </a:xfrm>
            <a:custGeom>
              <a:avLst/>
              <a:gdLst/>
              <a:ahLst/>
              <a:cxnLst/>
              <a:rect l="l" t="t" r="r" b="b"/>
              <a:pathLst>
                <a:path w="5769609">
                  <a:moveTo>
                    <a:pt x="0" y="0"/>
                  </a:moveTo>
                  <a:lnTo>
                    <a:pt x="5769229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90509" y="827975"/>
            <a:ext cx="9841399" cy="5598071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5"/>
              </a:spcBef>
            </a:pPr>
            <a:endParaRPr lang="en-US" altLang="ko-KR" sz="100" b="1" spc="25" dirty="0">
              <a:solidFill>
                <a:srgbClr val="006FC0"/>
              </a:solidFill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1850" b="1" spc="25" dirty="0">
                <a:solidFill>
                  <a:srgbClr val="006FC0"/>
                </a:solidFill>
                <a:latin typeface="맑은 고딕"/>
                <a:cs typeface="맑은 고딕"/>
              </a:rPr>
              <a:t>□</a:t>
            </a:r>
            <a:r>
              <a:rPr sz="1850" b="1" spc="-204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2000" b="1" spc="5" dirty="0">
                <a:solidFill>
                  <a:srgbClr val="006FC0"/>
                </a:solidFill>
                <a:latin typeface="Calibri"/>
                <a:cs typeface="Calibri"/>
              </a:rPr>
              <a:t>JRE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(Java</a:t>
            </a:r>
            <a:r>
              <a:rPr sz="2000" b="1" spc="-1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Runtime</a:t>
            </a:r>
            <a:r>
              <a:rPr sz="20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5" dirty="0">
                <a:solidFill>
                  <a:srgbClr val="006FC0"/>
                </a:solidFill>
                <a:latin typeface="Calibri"/>
                <a:cs typeface="Calibri"/>
              </a:rPr>
              <a:t>Environment)</a:t>
            </a:r>
            <a:endParaRPr sz="2000" dirty="0">
              <a:latin typeface="Calibri"/>
              <a:cs typeface="Calibri"/>
            </a:endParaRPr>
          </a:p>
          <a:p>
            <a:pPr marL="146050" indent="-133350">
              <a:lnSpc>
                <a:spcPct val="100000"/>
              </a:lnSpc>
              <a:spcBef>
                <a:spcPts val="980"/>
              </a:spcBef>
              <a:buFont typeface="Arial"/>
              <a:buChar char="•"/>
              <a:tabLst>
                <a:tab pos="146050" algn="l"/>
              </a:tabLst>
            </a:pPr>
            <a:r>
              <a:rPr sz="1400" spc="25" dirty="0">
                <a:latin typeface="맑은 고딕"/>
                <a:cs typeface="맑은 고딕"/>
              </a:rPr>
              <a:t>자바</a:t>
            </a:r>
            <a:r>
              <a:rPr sz="1400" spc="-190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프로그램이</a:t>
            </a:r>
            <a:r>
              <a:rPr sz="1400" spc="-265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실행될</a:t>
            </a:r>
            <a:r>
              <a:rPr sz="1400" spc="-270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수</a:t>
            </a:r>
            <a:r>
              <a:rPr sz="1400" spc="-270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있는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환경을</a:t>
            </a:r>
            <a:r>
              <a:rPr sz="1400" spc="-275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제공</a:t>
            </a:r>
            <a:r>
              <a:rPr sz="1400" spc="5" dirty="0">
                <a:latin typeface="Calibri"/>
                <a:cs typeface="Calibri"/>
              </a:rPr>
              <a:t>.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즉</a:t>
            </a:r>
            <a:r>
              <a:rPr sz="1400" spc="5" dirty="0">
                <a:latin typeface="Calibri"/>
                <a:cs typeface="Calibri"/>
              </a:rPr>
              <a:t>,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J</a:t>
            </a:r>
            <a:r>
              <a:rPr sz="1400" spc="25" dirty="0">
                <a:latin typeface="Calibri"/>
                <a:cs typeface="Calibri"/>
              </a:rPr>
              <a:t>V</a:t>
            </a:r>
            <a:r>
              <a:rPr sz="1400" spc="5" dirty="0">
                <a:latin typeface="Calibri"/>
                <a:cs typeface="Calibri"/>
              </a:rPr>
              <a:t>M</a:t>
            </a:r>
            <a:r>
              <a:rPr sz="1400" spc="25" dirty="0">
                <a:latin typeface="맑은 고딕"/>
                <a:cs typeface="맑은 고딕"/>
              </a:rPr>
              <a:t>을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포함한</a:t>
            </a:r>
            <a:r>
              <a:rPr sz="1400" spc="20" dirty="0">
                <a:latin typeface="맑은 고딕"/>
                <a:cs typeface="맑은 고딕"/>
              </a:rPr>
              <a:t>다</a:t>
            </a:r>
            <a:r>
              <a:rPr sz="1400" spc="5" dirty="0"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  <a:p>
            <a:pPr marL="146050" indent="-133350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146050" algn="l"/>
              </a:tabLst>
            </a:pPr>
            <a:r>
              <a:rPr sz="1400" spc="20" dirty="0">
                <a:latin typeface="맑은 고딕"/>
                <a:cs typeface="맑은 고딕"/>
              </a:rPr>
              <a:t>구글에</a:t>
            </a:r>
            <a:r>
              <a:rPr sz="1400" spc="25" dirty="0">
                <a:latin typeface="맑은 고딕"/>
                <a:cs typeface="맑은 고딕"/>
              </a:rPr>
              <a:t>서</a:t>
            </a:r>
            <a:r>
              <a:rPr sz="1400" spc="-265" dirty="0">
                <a:latin typeface="맑은 고딕"/>
                <a:cs typeface="맑은 고딕"/>
              </a:rPr>
              <a:t> </a:t>
            </a:r>
            <a:r>
              <a:rPr sz="1400" spc="35" dirty="0">
                <a:latin typeface="Calibri"/>
                <a:cs typeface="Calibri"/>
              </a:rPr>
              <a:t>j</a:t>
            </a:r>
            <a:r>
              <a:rPr sz="1400" spc="30" dirty="0">
                <a:latin typeface="Calibri"/>
                <a:cs typeface="Calibri"/>
              </a:rPr>
              <a:t>r</a:t>
            </a:r>
            <a:r>
              <a:rPr sz="1400" spc="10" dirty="0">
                <a:latin typeface="Calibri"/>
                <a:cs typeface="Calibri"/>
              </a:rPr>
              <a:t>e</a:t>
            </a:r>
            <a:r>
              <a:rPr sz="1400" spc="-12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8 </a:t>
            </a:r>
            <a:r>
              <a:rPr sz="1400" spc="5" dirty="0">
                <a:latin typeface="Calibri"/>
                <a:cs typeface="Calibri"/>
              </a:rPr>
              <a:t>do</a:t>
            </a:r>
            <a:r>
              <a:rPr sz="1400" spc="45" dirty="0">
                <a:latin typeface="Calibri"/>
                <a:cs typeface="Calibri"/>
              </a:rPr>
              <a:t>w</a:t>
            </a:r>
            <a:r>
              <a:rPr sz="1400" spc="5" dirty="0">
                <a:latin typeface="Calibri"/>
                <a:cs typeface="Calibri"/>
              </a:rPr>
              <a:t>n</a:t>
            </a:r>
            <a:r>
              <a:rPr sz="1400" spc="-25" dirty="0">
                <a:latin typeface="Calibri"/>
                <a:cs typeface="Calibri"/>
              </a:rPr>
              <a:t>l</a:t>
            </a:r>
            <a:r>
              <a:rPr sz="1400" spc="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10" dirty="0">
                <a:latin typeface="Calibri"/>
                <a:cs typeface="Calibri"/>
              </a:rPr>
              <a:t>d</a:t>
            </a:r>
            <a:r>
              <a:rPr sz="1400" spc="-100" dirty="0">
                <a:latin typeface="Calibri"/>
                <a:cs typeface="Calibri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검</a:t>
            </a:r>
            <a:r>
              <a:rPr sz="1400" spc="25" dirty="0">
                <a:latin typeface="맑은 고딕"/>
                <a:cs typeface="맑은 고딕"/>
              </a:rPr>
              <a:t>색</a:t>
            </a:r>
            <a:r>
              <a:rPr sz="1400" spc="-270" dirty="0">
                <a:latin typeface="맑은 고딕"/>
                <a:cs typeface="맑은 고딕"/>
              </a:rPr>
              <a:t> </a:t>
            </a:r>
            <a:r>
              <a:rPr sz="950" spc="10" dirty="0">
                <a:latin typeface="Calibri"/>
                <a:cs typeface="Calibri"/>
              </a:rPr>
              <a:t>(</a:t>
            </a:r>
            <a:r>
              <a:rPr sz="950" spc="20" dirty="0">
                <a:latin typeface="맑은 고딕"/>
                <a:cs typeface="맑은 고딕"/>
              </a:rPr>
              <a:t>회사에서</a:t>
            </a:r>
            <a:r>
              <a:rPr sz="950" spc="25" dirty="0">
                <a:latin typeface="맑은 고딕"/>
                <a:cs typeface="맑은 고딕"/>
              </a:rPr>
              <a:t>는</a:t>
            </a:r>
            <a:r>
              <a:rPr sz="950" spc="40" dirty="0">
                <a:latin typeface="맑은 고딕"/>
                <a:cs typeface="맑은 고딕"/>
              </a:rPr>
              <a:t> </a:t>
            </a:r>
            <a:r>
              <a:rPr sz="950" spc="25" dirty="0">
                <a:latin typeface="맑은 고딕"/>
                <a:cs typeface="맑은 고딕"/>
              </a:rPr>
              <a:t>오래된</a:t>
            </a:r>
            <a:r>
              <a:rPr sz="950" spc="-40" dirty="0">
                <a:latin typeface="맑은 고딕"/>
                <a:cs typeface="맑은 고딕"/>
              </a:rPr>
              <a:t> </a:t>
            </a:r>
            <a:r>
              <a:rPr sz="950" spc="25" dirty="0">
                <a:latin typeface="맑은 고딕"/>
                <a:cs typeface="맑은 고딕"/>
              </a:rPr>
              <a:t>프로그램도</a:t>
            </a:r>
            <a:r>
              <a:rPr sz="950" spc="30" dirty="0">
                <a:latin typeface="맑은 고딕"/>
                <a:cs typeface="맑은 고딕"/>
              </a:rPr>
              <a:t> </a:t>
            </a:r>
            <a:r>
              <a:rPr sz="950" spc="20" dirty="0">
                <a:latin typeface="맑은 고딕"/>
                <a:cs typeface="맑은 고딕"/>
              </a:rPr>
              <a:t>있</a:t>
            </a:r>
            <a:r>
              <a:rPr sz="950" spc="25" dirty="0">
                <a:latin typeface="맑은 고딕"/>
                <a:cs typeface="맑은 고딕"/>
              </a:rPr>
              <a:t>고</a:t>
            </a:r>
            <a:r>
              <a:rPr sz="950" spc="-114" dirty="0">
                <a:latin typeface="맑은 고딕"/>
                <a:cs typeface="맑은 고딕"/>
              </a:rPr>
              <a:t> </a:t>
            </a:r>
            <a:r>
              <a:rPr sz="950" spc="25" dirty="0">
                <a:latin typeface="맑은 고딕"/>
                <a:cs typeface="맑은 고딕"/>
              </a:rPr>
              <a:t>안정화</a:t>
            </a:r>
            <a:r>
              <a:rPr sz="950" spc="-40" dirty="0">
                <a:latin typeface="맑은 고딕"/>
                <a:cs typeface="맑은 고딕"/>
              </a:rPr>
              <a:t> </a:t>
            </a:r>
            <a:r>
              <a:rPr sz="950" spc="25" dirty="0">
                <a:latin typeface="맑은 고딕"/>
                <a:cs typeface="맑은 고딕"/>
              </a:rPr>
              <a:t>버전을</a:t>
            </a:r>
            <a:r>
              <a:rPr sz="950" spc="-40" dirty="0">
                <a:latin typeface="맑은 고딕"/>
                <a:cs typeface="맑은 고딕"/>
              </a:rPr>
              <a:t> </a:t>
            </a:r>
            <a:r>
              <a:rPr sz="950" spc="25" dirty="0">
                <a:latin typeface="맑은 고딕"/>
                <a:cs typeface="맑은 고딕"/>
              </a:rPr>
              <a:t>쓰고</a:t>
            </a:r>
            <a:r>
              <a:rPr sz="950" spc="-40" dirty="0">
                <a:latin typeface="맑은 고딕"/>
                <a:cs typeface="맑은 고딕"/>
              </a:rPr>
              <a:t> </a:t>
            </a:r>
            <a:r>
              <a:rPr sz="950" spc="20" dirty="0">
                <a:latin typeface="맑은 고딕"/>
                <a:cs typeface="맑은 고딕"/>
              </a:rPr>
              <a:t>있</a:t>
            </a:r>
            <a:r>
              <a:rPr sz="950" spc="25" dirty="0">
                <a:latin typeface="맑은 고딕"/>
                <a:cs typeface="맑은 고딕"/>
              </a:rPr>
              <a:t>음</a:t>
            </a:r>
            <a:r>
              <a:rPr sz="950" spc="5" dirty="0">
                <a:latin typeface="Calibri"/>
                <a:cs typeface="Calibri"/>
              </a:rPr>
              <a:t>)</a:t>
            </a:r>
            <a:endParaRPr sz="950" dirty="0">
              <a:latin typeface="Calibri"/>
              <a:cs typeface="Calibri"/>
            </a:endParaRPr>
          </a:p>
          <a:p>
            <a:pPr marL="146050" indent="-133350">
              <a:lnSpc>
                <a:spcPct val="90000"/>
              </a:lnSpc>
              <a:spcBef>
                <a:spcPts val="795"/>
              </a:spcBef>
              <a:buFont typeface="Arial"/>
              <a:buChar char="•"/>
              <a:tabLst>
                <a:tab pos="146050" algn="l"/>
              </a:tabLst>
            </a:pPr>
            <a:r>
              <a:rPr sz="1400" spc="20" dirty="0">
                <a:latin typeface="맑은 고딕"/>
                <a:cs typeface="맑은 고딕"/>
              </a:rPr>
              <a:t>오라클에</a:t>
            </a:r>
            <a:r>
              <a:rPr sz="1400" spc="25" dirty="0">
                <a:latin typeface="맑은 고딕"/>
                <a:cs typeface="맑은 고딕"/>
              </a:rPr>
              <a:t>서</a:t>
            </a:r>
            <a:r>
              <a:rPr sz="1400" spc="-270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자바를</a:t>
            </a:r>
            <a:r>
              <a:rPr sz="1400" spc="-270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유료화하면</a:t>
            </a:r>
            <a:r>
              <a:rPr sz="1400" spc="25" dirty="0">
                <a:latin typeface="맑은 고딕"/>
                <a:cs typeface="맑은 고딕"/>
              </a:rPr>
              <a:t>서</a:t>
            </a:r>
            <a:r>
              <a:rPr sz="1400" spc="-265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자바</a:t>
            </a:r>
            <a:r>
              <a:rPr sz="1400" spc="-275" dirty="0">
                <a:latin typeface="맑은 고딕"/>
                <a:cs typeface="맑은 고딕"/>
              </a:rPr>
              <a:t> </a:t>
            </a:r>
            <a:r>
              <a:rPr sz="1400" spc="35" dirty="0">
                <a:latin typeface="Calibri"/>
                <a:cs typeface="Calibri"/>
              </a:rPr>
              <a:t>8</a:t>
            </a:r>
            <a:r>
              <a:rPr sz="1400" spc="20" dirty="0">
                <a:latin typeface="맑은 고딕"/>
                <a:cs typeface="맑은 고딕"/>
              </a:rPr>
              <a:t>버전까지</a:t>
            </a:r>
            <a:r>
              <a:rPr sz="1400" spc="25" dirty="0">
                <a:latin typeface="맑은 고딕"/>
                <a:cs typeface="맑은 고딕"/>
              </a:rPr>
              <a:t>만</a:t>
            </a:r>
            <a:r>
              <a:rPr sz="1400" spc="-265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무료</a:t>
            </a:r>
            <a:r>
              <a:rPr sz="1400" spc="25" dirty="0">
                <a:latin typeface="맑은 고딕"/>
                <a:cs typeface="맑은 고딕"/>
              </a:rPr>
              <a:t>로</a:t>
            </a:r>
            <a:r>
              <a:rPr sz="1400" spc="-270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제공</a:t>
            </a:r>
            <a:endParaRPr sz="1400" dirty="0">
              <a:latin typeface="맑은 고딕"/>
              <a:cs typeface="맑은 고딕"/>
            </a:endParaRPr>
          </a:p>
          <a:p>
            <a:pPr marL="174625">
              <a:lnSpc>
                <a:spcPct val="50000"/>
              </a:lnSpc>
              <a:spcBef>
                <a:spcPts val="1325"/>
              </a:spcBef>
            </a:pPr>
            <a:r>
              <a:rPr sz="950" spc="5" dirty="0">
                <a:latin typeface="Calibri"/>
                <a:cs typeface="Calibri"/>
              </a:rPr>
              <a:t>(</a:t>
            </a:r>
            <a:r>
              <a:rPr sz="950" spc="25" dirty="0">
                <a:latin typeface="맑은 고딕"/>
                <a:cs typeface="맑은 고딕"/>
              </a:rPr>
              <a:t>상위</a:t>
            </a:r>
            <a:r>
              <a:rPr sz="950" spc="-110" dirty="0">
                <a:latin typeface="맑은 고딕"/>
                <a:cs typeface="맑은 고딕"/>
              </a:rPr>
              <a:t> </a:t>
            </a:r>
            <a:r>
              <a:rPr sz="950" spc="25" dirty="0">
                <a:latin typeface="맑은 고딕"/>
                <a:cs typeface="맑은 고딕"/>
              </a:rPr>
              <a:t>버전에서는</a:t>
            </a:r>
            <a:r>
              <a:rPr sz="950" spc="40" dirty="0">
                <a:latin typeface="맑은 고딕"/>
                <a:cs typeface="맑은 고딕"/>
              </a:rPr>
              <a:t> </a:t>
            </a:r>
            <a:r>
              <a:rPr sz="950" spc="-5" dirty="0">
                <a:latin typeface="Calibri"/>
                <a:cs typeface="Calibri"/>
              </a:rPr>
              <a:t>J</a:t>
            </a:r>
            <a:r>
              <a:rPr sz="950" spc="10" dirty="0">
                <a:latin typeface="Calibri"/>
                <a:cs typeface="Calibri"/>
              </a:rPr>
              <a:t>RE</a:t>
            </a:r>
            <a:r>
              <a:rPr sz="950" spc="50" dirty="0">
                <a:latin typeface="Calibri"/>
                <a:cs typeface="Calibri"/>
              </a:rPr>
              <a:t> </a:t>
            </a:r>
            <a:r>
              <a:rPr sz="950" spc="25" dirty="0">
                <a:latin typeface="맑은 고딕"/>
                <a:cs typeface="맑은 고딕"/>
              </a:rPr>
              <a:t>버전이</a:t>
            </a:r>
            <a:r>
              <a:rPr sz="950" spc="-35" dirty="0">
                <a:latin typeface="맑은 고딕"/>
                <a:cs typeface="맑은 고딕"/>
              </a:rPr>
              <a:t> </a:t>
            </a:r>
            <a:r>
              <a:rPr sz="950" spc="25" dirty="0">
                <a:latin typeface="맑은 고딕"/>
                <a:cs typeface="맑은 고딕"/>
              </a:rPr>
              <a:t>제공되지</a:t>
            </a:r>
            <a:r>
              <a:rPr sz="950" spc="-35" dirty="0">
                <a:latin typeface="맑은 고딕"/>
                <a:cs typeface="맑은 고딕"/>
              </a:rPr>
              <a:t> </a:t>
            </a:r>
            <a:r>
              <a:rPr sz="950" spc="25" dirty="0">
                <a:latin typeface="맑은 고딕"/>
                <a:cs typeface="맑은 고딕"/>
              </a:rPr>
              <a:t>않아</a:t>
            </a:r>
            <a:r>
              <a:rPr sz="950" spc="-35" dirty="0">
                <a:latin typeface="맑은 고딕"/>
                <a:cs typeface="맑은 고딕"/>
              </a:rPr>
              <a:t> </a:t>
            </a:r>
            <a:r>
              <a:rPr sz="950" spc="-10" dirty="0">
                <a:latin typeface="Calibri"/>
                <a:cs typeface="Calibri"/>
              </a:rPr>
              <a:t>J</a:t>
            </a:r>
            <a:r>
              <a:rPr sz="950" spc="5" dirty="0">
                <a:latin typeface="Calibri"/>
                <a:cs typeface="Calibri"/>
              </a:rPr>
              <a:t>R</a:t>
            </a:r>
            <a:r>
              <a:rPr sz="950" spc="-20" dirty="0">
                <a:latin typeface="Calibri"/>
                <a:cs typeface="Calibri"/>
              </a:rPr>
              <a:t>E</a:t>
            </a:r>
            <a:r>
              <a:rPr sz="950" spc="25" dirty="0">
                <a:latin typeface="맑은 고딕"/>
                <a:cs typeface="맑은 고딕"/>
              </a:rPr>
              <a:t>는</a:t>
            </a:r>
            <a:r>
              <a:rPr sz="950" spc="-35" dirty="0">
                <a:latin typeface="맑은 고딕"/>
                <a:cs typeface="맑은 고딕"/>
              </a:rPr>
              <a:t> </a:t>
            </a:r>
            <a:r>
              <a:rPr sz="950" spc="25" dirty="0">
                <a:latin typeface="맑은 고딕"/>
                <a:cs typeface="맑은 고딕"/>
              </a:rPr>
              <a:t>자바</a:t>
            </a:r>
            <a:r>
              <a:rPr sz="950" spc="-35" dirty="0">
                <a:latin typeface="맑은 고딕"/>
                <a:cs typeface="맑은 고딕"/>
              </a:rPr>
              <a:t> </a:t>
            </a:r>
            <a:r>
              <a:rPr sz="950" spc="40" dirty="0">
                <a:latin typeface="Calibri"/>
                <a:cs typeface="Calibri"/>
              </a:rPr>
              <a:t>8</a:t>
            </a:r>
            <a:r>
              <a:rPr sz="950" spc="25" dirty="0">
                <a:latin typeface="맑은 고딕"/>
                <a:cs typeface="맑은 고딕"/>
              </a:rPr>
              <a:t>버전에서</a:t>
            </a:r>
            <a:r>
              <a:rPr sz="950" spc="-35" dirty="0">
                <a:latin typeface="맑은 고딕"/>
                <a:cs typeface="맑은 고딕"/>
              </a:rPr>
              <a:t> </a:t>
            </a:r>
            <a:r>
              <a:rPr sz="950" spc="25" dirty="0">
                <a:latin typeface="맑은 고딕"/>
                <a:cs typeface="맑은 고딕"/>
              </a:rPr>
              <a:t>별도로</a:t>
            </a:r>
            <a:r>
              <a:rPr sz="950" spc="-35" dirty="0">
                <a:latin typeface="맑은 고딕"/>
                <a:cs typeface="맑은 고딕"/>
              </a:rPr>
              <a:t> </a:t>
            </a:r>
            <a:r>
              <a:rPr sz="950" spc="25" dirty="0">
                <a:latin typeface="맑은 고딕"/>
                <a:cs typeface="맑은 고딕"/>
              </a:rPr>
              <a:t>다운</a:t>
            </a:r>
            <a:r>
              <a:rPr sz="950" spc="-35" dirty="0">
                <a:latin typeface="맑은 고딕"/>
                <a:cs typeface="맑은 고딕"/>
              </a:rPr>
              <a:t> </a:t>
            </a:r>
            <a:r>
              <a:rPr sz="950" spc="25" dirty="0">
                <a:latin typeface="맑은 고딕"/>
                <a:cs typeface="맑은 고딕"/>
              </a:rPr>
              <a:t>받아야</a:t>
            </a:r>
            <a:r>
              <a:rPr sz="950" spc="-35" dirty="0">
                <a:latin typeface="맑은 고딕"/>
                <a:cs typeface="맑은 고딕"/>
              </a:rPr>
              <a:t> </a:t>
            </a:r>
            <a:r>
              <a:rPr sz="950" spc="25" dirty="0">
                <a:latin typeface="맑은 고딕"/>
                <a:cs typeface="맑은 고딕"/>
              </a:rPr>
              <a:t>함</a:t>
            </a:r>
            <a:r>
              <a:rPr sz="950" spc="5" dirty="0">
                <a:latin typeface="Calibri"/>
                <a:cs typeface="Calibri"/>
              </a:rPr>
              <a:t>)</a:t>
            </a:r>
            <a:endParaRPr sz="950" dirty="0">
              <a:latin typeface="Calibri"/>
              <a:cs typeface="Calibri"/>
            </a:endParaRPr>
          </a:p>
          <a:p>
            <a:pPr>
              <a:lnSpc>
                <a:spcPct val="50000"/>
              </a:lnSpc>
              <a:spcBef>
                <a:spcPts val="25"/>
              </a:spcBef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25" dirty="0">
                <a:solidFill>
                  <a:srgbClr val="006FC0"/>
                </a:solidFill>
                <a:latin typeface="맑은 고딕"/>
                <a:cs typeface="맑은 고딕"/>
              </a:rPr>
              <a:t>□</a:t>
            </a:r>
            <a:r>
              <a:rPr sz="2000" b="1" spc="-260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2000" b="1" spc="5" dirty="0">
                <a:solidFill>
                  <a:srgbClr val="006FC0"/>
                </a:solidFill>
                <a:latin typeface="Calibri"/>
                <a:cs typeface="Calibri"/>
              </a:rPr>
              <a:t>J</a:t>
            </a:r>
            <a:r>
              <a:rPr sz="2000" b="1" spc="10" dirty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sz="2000" b="1" spc="15" dirty="0">
                <a:solidFill>
                  <a:srgbClr val="006FC0"/>
                </a:solidFill>
                <a:latin typeface="Calibri"/>
                <a:cs typeface="Calibri"/>
              </a:rPr>
              <a:t>K</a:t>
            </a:r>
            <a:r>
              <a:rPr sz="2000" b="1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006FC0"/>
                </a:solidFill>
                <a:latin typeface="Calibri"/>
                <a:cs typeface="Calibri"/>
              </a:rPr>
              <a:t>(</a:t>
            </a:r>
            <a:r>
              <a:rPr sz="2000" b="1" spc="5" dirty="0">
                <a:solidFill>
                  <a:srgbClr val="006FC0"/>
                </a:solidFill>
                <a:latin typeface="Calibri"/>
                <a:cs typeface="Calibri"/>
              </a:rPr>
              <a:t>J</a:t>
            </a:r>
            <a:r>
              <a:rPr sz="2000" b="1" spc="-15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2000" b="1" spc="25" dirty="0">
                <a:solidFill>
                  <a:srgbClr val="006FC0"/>
                </a:solidFill>
                <a:latin typeface="Calibri"/>
                <a:cs typeface="Calibri"/>
              </a:rPr>
              <a:t>v</a:t>
            </a:r>
            <a:r>
              <a:rPr sz="2000" b="1" spc="1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2000" b="1" spc="-1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10" dirty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sz="2000" b="1" spc="35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2000" b="1" spc="25" dirty="0">
                <a:solidFill>
                  <a:srgbClr val="006FC0"/>
                </a:solidFill>
                <a:latin typeface="Calibri"/>
                <a:cs typeface="Calibri"/>
              </a:rPr>
              <a:t>v</a:t>
            </a:r>
            <a:r>
              <a:rPr sz="2000" b="1" spc="35" dirty="0">
                <a:solidFill>
                  <a:srgbClr val="006FC0"/>
                </a:solidFill>
                <a:latin typeface="Calibri"/>
                <a:cs typeface="Calibri"/>
              </a:rPr>
              <a:t>el</a:t>
            </a:r>
            <a:r>
              <a:rPr sz="2000" b="1" spc="45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2000" b="1" spc="-30" dirty="0">
                <a:solidFill>
                  <a:srgbClr val="006FC0"/>
                </a:solidFill>
                <a:latin typeface="Calibri"/>
                <a:cs typeface="Calibri"/>
              </a:rPr>
              <a:t>p</a:t>
            </a:r>
            <a:r>
              <a:rPr sz="2000" b="1" spc="15" dirty="0">
                <a:solidFill>
                  <a:srgbClr val="006FC0"/>
                </a:solidFill>
                <a:latin typeface="Calibri"/>
                <a:cs typeface="Calibri"/>
              </a:rPr>
              <a:t>m</a:t>
            </a:r>
            <a:r>
              <a:rPr sz="2000" b="1" spc="4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2000" b="1" spc="-30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2000" b="1" spc="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2000" b="1" spc="-1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30" dirty="0">
                <a:solidFill>
                  <a:srgbClr val="006FC0"/>
                </a:solidFill>
                <a:latin typeface="Calibri"/>
                <a:cs typeface="Calibri"/>
              </a:rPr>
              <a:t>Ki</a:t>
            </a:r>
            <a:r>
              <a:rPr sz="2000" b="1" spc="-2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2000" b="1" spc="5" dirty="0">
                <a:solidFill>
                  <a:srgbClr val="006FC0"/>
                </a:solidFill>
                <a:latin typeface="Calibri"/>
                <a:cs typeface="Calibri"/>
              </a:rPr>
              <a:t>)</a:t>
            </a:r>
            <a:endParaRPr sz="2000" dirty="0">
              <a:latin typeface="Calibri"/>
              <a:cs typeface="Calibri"/>
            </a:endParaRPr>
          </a:p>
          <a:p>
            <a:pPr marL="146050" indent="-133350">
              <a:lnSpc>
                <a:spcPct val="100000"/>
              </a:lnSpc>
              <a:spcBef>
                <a:spcPts val="980"/>
              </a:spcBef>
              <a:buFont typeface="Arial"/>
              <a:buChar char="•"/>
              <a:tabLst>
                <a:tab pos="146050" algn="l"/>
              </a:tabLst>
            </a:pPr>
            <a:r>
              <a:rPr sz="1400" spc="20" dirty="0">
                <a:latin typeface="맑은 고딕"/>
                <a:cs typeface="맑은 고딕"/>
              </a:rPr>
              <a:t>자</a:t>
            </a:r>
            <a:r>
              <a:rPr sz="1400" spc="25" dirty="0">
                <a:latin typeface="맑은 고딕"/>
                <a:cs typeface="맑은 고딕"/>
              </a:rPr>
              <a:t>바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프로그램</a:t>
            </a:r>
            <a:r>
              <a:rPr sz="1400" spc="25" dirty="0">
                <a:latin typeface="맑은 고딕"/>
                <a:cs typeface="맑은 고딕"/>
              </a:rPr>
              <a:t>을</a:t>
            </a:r>
            <a:r>
              <a:rPr sz="1400" spc="-265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개발할</a:t>
            </a:r>
            <a:r>
              <a:rPr sz="1400" spc="-270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때</a:t>
            </a:r>
            <a:r>
              <a:rPr sz="1400" spc="-270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필요한</a:t>
            </a:r>
            <a:r>
              <a:rPr sz="1400" spc="-270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도구들</a:t>
            </a:r>
            <a:r>
              <a:rPr sz="1400" spc="25" dirty="0">
                <a:latin typeface="맑은 고딕"/>
                <a:cs typeface="맑은 고딕"/>
              </a:rPr>
              <a:t>을</a:t>
            </a:r>
            <a:r>
              <a:rPr sz="1400" spc="-270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포함한</a:t>
            </a:r>
            <a:r>
              <a:rPr sz="1400" spc="20" dirty="0">
                <a:latin typeface="맑은 고딕"/>
                <a:cs typeface="맑은 고딕"/>
              </a:rPr>
              <a:t>다</a:t>
            </a:r>
            <a:r>
              <a:rPr sz="1400" spc="5" dirty="0"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  <a:p>
            <a:pPr marL="146050" indent="-133350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146050" algn="l"/>
              </a:tabLst>
            </a:pPr>
            <a:r>
              <a:rPr sz="1400" spc="20" dirty="0">
                <a:latin typeface="맑은 고딕"/>
                <a:cs typeface="맑은 고딕"/>
              </a:rPr>
              <a:t>구글에</a:t>
            </a:r>
            <a:r>
              <a:rPr sz="1400" spc="25" dirty="0">
                <a:latin typeface="맑은 고딕"/>
                <a:cs typeface="맑은 고딕"/>
              </a:rPr>
              <a:t>서</a:t>
            </a:r>
            <a:r>
              <a:rPr sz="1400" spc="-265" dirty="0">
                <a:latin typeface="맑은 고딕"/>
                <a:cs typeface="맑은 고딕"/>
              </a:rPr>
              <a:t> </a:t>
            </a:r>
            <a:r>
              <a:rPr sz="1400" spc="35" dirty="0">
                <a:latin typeface="Calibri"/>
                <a:cs typeface="Calibri"/>
              </a:rPr>
              <a:t>j</a:t>
            </a:r>
            <a:r>
              <a:rPr sz="1400" spc="5" dirty="0">
                <a:latin typeface="Calibri"/>
                <a:cs typeface="Calibri"/>
              </a:rPr>
              <a:t>d</a:t>
            </a:r>
            <a:r>
              <a:rPr sz="1400" spc="10" dirty="0">
                <a:latin typeface="Calibri"/>
                <a:cs typeface="Calibri"/>
              </a:rPr>
              <a:t>k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8 </a:t>
            </a:r>
            <a:r>
              <a:rPr sz="1400" spc="5" dirty="0">
                <a:latin typeface="Calibri"/>
                <a:cs typeface="Calibri"/>
              </a:rPr>
              <a:t>do</a:t>
            </a:r>
            <a:r>
              <a:rPr sz="1400" spc="45" dirty="0">
                <a:latin typeface="Calibri"/>
                <a:cs typeface="Calibri"/>
              </a:rPr>
              <a:t>w</a:t>
            </a:r>
            <a:r>
              <a:rPr sz="1400" spc="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l</a:t>
            </a:r>
            <a:r>
              <a:rPr sz="1400" spc="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10" dirty="0">
                <a:latin typeface="Calibri"/>
                <a:cs typeface="Calibri"/>
              </a:rPr>
              <a:t>d</a:t>
            </a:r>
            <a:r>
              <a:rPr sz="1400" spc="-105" dirty="0">
                <a:latin typeface="Calibri"/>
                <a:cs typeface="Calibri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검색</a:t>
            </a:r>
            <a:endParaRPr sz="1400" dirty="0">
              <a:latin typeface="맑은 고딕"/>
              <a:cs typeface="맑은 고딕"/>
            </a:endParaRPr>
          </a:p>
          <a:p>
            <a:pPr marL="104139">
              <a:lnSpc>
                <a:spcPct val="100000"/>
              </a:lnSpc>
              <a:spcBef>
                <a:spcPts val="1345"/>
              </a:spcBef>
            </a:pPr>
            <a:r>
              <a:rPr lang="en-US" altLang="ko-KR" sz="1800" b="1" spc="-10" dirty="0">
                <a:solidFill>
                  <a:srgbClr val="FFFFFF"/>
                </a:solidFill>
                <a:latin typeface="Calibri"/>
                <a:cs typeface="Calibri"/>
              </a:rPr>
              <a:t>JVM</a:t>
            </a:r>
            <a:r>
              <a:rPr lang="ko-KR" altLang="en-US" sz="18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altLang="ko-KR" sz="1800" b="1" spc="-15" dirty="0">
                <a:solidFill>
                  <a:srgbClr val="FFFFFF"/>
                </a:solidFill>
                <a:latin typeface="Calibri"/>
                <a:cs typeface="Calibri"/>
              </a:rPr>
              <a:t>(Java</a:t>
            </a:r>
            <a:r>
              <a:rPr lang="ko-KR" altLang="en-US"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altLang="ko-KR" sz="1800" b="1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lang="ko-KR" altLang="en-US"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altLang="ko-KR" sz="1800" b="1" dirty="0">
                <a:solidFill>
                  <a:srgbClr val="FFFFFF"/>
                </a:solidFill>
                <a:latin typeface="Calibri"/>
                <a:cs typeface="Calibri"/>
              </a:rPr>
              <a:t>Machine) - </a:t>
            </a:r>
            <a:r>
              <a:rPr lang="ko-KR" altLang="en-US" sz="1400" b="1" spc="20" dirty="0">
                <a:solidFill>
                  <a:srgbClr val="FFFFFF"/>
                </a:solidFill>
                <a:latin typeface="맑은 고딕"/>
                <a:cs typeface="맑은 고딕"/>
              </a:rPr>
              <a:t>자</a:t>
            </a:r>
            <a:r>
              <a:rPr lang="ko-KR" altLang="en-US" sz="1400" b="1" spc="25" dirty="0">
                <a:solidFill>
                  <a:srgbClr val="FFFFFF"/>
                </a:solidFill>
                <a:latin typeface="맑은 고딕"/>
                <a:cs typeface="맑은 고딕"/>
              </a:rPr>
              <a:t>바</a:t>
            </a:r>
            <a:r>
              <a:rPr lang="ko-KR" altLang="en-US" sz="1400" b="1" spc="-27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lang="ko-KR" altLang="en-US" sz="1400" b="1" spc="20" dirty="0">
                <a:solidFill>
                  <a:srgbClr val="FFFFFF"/>
                </a:solidFill>
                <a:latin typeface="맑은 고딕"/>
                <a:cs typeface="맑은 고딕"/>
              </a:rPr>
              <a:t>가</a:t>
            </a:r>
            <a:r>
              <a:rPr lang="ko-KR" altLang="en-US" sz="1400" b="1" spc="25" dirty="0">
                <a:solidFill>
                  <a:srgbClr val="FFFFFF"/>
                </a:solidFill>
                <a:latin typeface="맑은 고딕"/>
                <a:cs typeface="맑은 고딕"/>
              </a:rPr>
              <a:t>상</a:t>
            </a:r>
            <a:r>
              <a:rPr lang="ko-KR" altLang="en-US" sz="1400" b="1" spc="-19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lang="ko-KR" altLang="en-US" sz="1400" b="1" spc="20" dirty="0">
                <a:solidFill>
                  <a:srgbClr val="FFFFFF"/>
                </a:solidFill>
                <a:latin typeface="맑은 고딕"/>
                <a:cs typeface="맑은 고딕"/>
              </a:rPr>
              <a:t>머신</a:t>
            </a:r>
            <a:endParaRPr lang="en-US" altLang="ko-KR" sz="1400" b="1" spc="20" dirty="0">
              <a:solidFill>
                <a:srgbClr val="FFFFFF"/>
              </a:solidFill>
              <a:latin typeface="맑은 고딕"/>
              <a:cs typeface="맑은 고딕"/>
            </a:endParaRPr>
          </a:p>
          <a:p>
            <a:pPr marL="104139">
              <a:lnSpc>
                <a:spcPct val="100000"/>
              </a:lnSpc>
              <a:spcBef>
                <a:spcPts val="1345"/>
              </a:spcBef>
            </a:pPr>
            <a:endParaRPr lang="ko-KR" altLang="en-US" sz="400" dirty="0">
              <a:latin typeface="맑은 고딕"/>
              <a:cs typeface="맑은 고딕"/>
            </a:endParaRPr>
          </a:p>
          <a:p>
            <a:pPr marL="104139" marR="1186180">
              <a:lnSpc>
                <a:spcPct val="50000"/>
              </a:lnSpc>
              <a:spcBef>
                <a:spcPts val="1650"/>
              </a:spcBef>
            </a:pPr>
            <a:r>
              <a:rPr lang="ko-KR" altLang="en-US" sz="1400" b="1" spc="20" dirty="0">
                <a:solidFill>
                  <a:srgbClr val="FFFFFF"/>
                </a:solidFill>
                <a:latin typeface="맑은 고딕"/>
                <a:cs typeface="맑은 고딕"/>
              </a:rPr>
              <a:t>자바</a:t>
            </a:r>
            <a:r>
              <a:rPr lang="ko-KR" altLang="en-US" sz="1400" b="1" spc="25" dirty="0">
                <a:solidFill>
                  <a:srgbClr val="FFFFFF"/>
                </a:solidFill>
                <a:latin typeface="맑은 고딕"/>
                <a:cs typeface="맑은 고딕"/>
              </a:rPr>
              <a:t>와</a:t>
            </a:r>
            <a:r>
              <a:rPr lang="ko-KR" altLang="en-US" sz="1400" b="1" spc="-27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lang="ko-KR" altLang="en-US" sz="1400" b="1" spc="25" dirty="0">
                <a:solidFill>
                  <a:srgbClr val="FFFFFF"/>
                </a:solidFill>
                <a:latin typeface="맑은 고딕"/>
                <a:cs typeface="맑은 고딕"/>
              </a:rPr>
              <a:t>운영체제</a:t>
            </a:r>
            <a:r>
              <a:rPr lang="ko-KR" altLang="en-US" sz="1400" b="1" spc="-27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lang="ko-KR" altLang="en-US" sz="1400" b="1" spc="25" dirty="0">
                <a:solidFill>
                  <a:srgbClr val="FFFFFF"/>
                </a:solidFill>
                <a:latin typeface="맑은 고딕"/>
                <a:cs typeface="맑은 고딕"/>
              </a:rPr>
              <a:t>사이에서</a:t>
            </a:r>
            <a:r>
              <a:rPr lang="ko-KR" altLang="en-US" sz="1400" b="1" spc="-27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lang="ko-KR" altLang="en-US" sz="1400" b="1" spc="20" dirty="0">
                <a:solidFill>
                  <a:srgbClr val="FFFFFF"/>
                </a:solidFill>
                <a:latin typeface="맑은 고딕"/>
                <a:cs typeface="맑은 고딕"/>
              </a:rPr>
              <a:t>중개</a:t>
            </a:r>
            <a:r>
              <a:rPr lang="ko-KR" altLang="en-US" sz="1400" b="1" spc="25" dirty="0">
                <a:solidFill>
                  <a:srgbClr val="FFFFFF"/>
                </a:solidFill>
                <a:latin typeface="맑은 고딕"/>
                <a:cs typeface="맑은 고딕"/>
              </a:rPr>
              <a:t>자</a:t>
            </a:r>
            <a:r>
              <a:rPr lang="ko-KR" altLang="en-US" sz="1400" b="1" spc="-27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lang="ko-KR" altLang="en-US" sz="1400" b="1" spc="25" dirty="0">
                <a:solidFill>
                  <a:srgbClr val="FFFFFF"/>
                </a:solidFill>
                <a:latin typeface="맑은 고딕"/>
                <a:cs typeface="맑은 고딕"/>
              </a:rPr>
              <a:t>역할을</a:t>
            </a:r>
            <a:r>
              <a:rPr lang="ko-KR" altLang="en-US" sz="1400" b="1" spc="-27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lang="ko-KR" altLang="en-US" sz="1400" b="1" spc="20" dirty="0">
                <a:solidFill>
                  <a:srgbClr val="FFFFFF"/>
                </a:solidFill>
                <a:latin typeface="맑은 고딕"/>
                <a:cs typeface="맑은 고딕"/>
              </a:rPr>
              <a:t>수행하며</a:t>
            </a:r>
            <a:r>
              <a:rPr lang="en-US" altLang="ko-KR" sz="1400" b="1" spc="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lang="ko-KR" altLang="en-US" sz="14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</a:p>
          <a:p>
            <a:pPr marL="104139" marR="1186180">
              <a:lnSpc>
                <a:spcPct val="50000"/>
              </a:lnSpc>
              <a:spcBef>
                <a:spcPts val="1650"/>
              </a:spcBef>
            </a:pPr>
            <a:r>
              <a:rPr lang="ko-KR" altLang="en-US" sz="1400" b="1" spc="20" dirty="0">
                <a:solidFill>
                  <a:srgbClr val="FFFFFF"/>
                </a:solidFill>
                <a:latin typeface="맑은 고딕"/>
                <a:cs typeface="맑은 고딕"/>
              </a:rPr>
              <a:t>자바</a:t>
            </a:r>
            <a:r>
              <a:rPr lang="ko-KR" altLang="en-US" sz="1400" b="1" spc="25" dirty="0">
                <a:solidFill>
                  <a:srgbClr val="FFFFFF"/>
                </a:solidFill>
                <a:latin typeface="맑은 고딕"/>
                <a:cs typeface="맑은 고딕"/>
              </a:rPr>
              <a:t>가</a:t>
            </a:r>
            <a:r>
              <a:rPr lang="ko-KR" altLang="en-US" sz="1400" b="1" spc="-27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lang="ko-KR" altLang="en-US" sz="1400" b="1" spc="15" dirty="0">
                <a:solidFill>
                  <a:srgbClr val="FFFFFF"/>
                </a:solidFill>
                <a:latin typeface="맑은 고딕"/>
                <a:cs typeface="맑은 고딕"/>
              </a:rPr>
              <a:t>운영체제에 구</a:t>
            </a:r>
            <a:r>
              <a:rPr lang="ko-KR" altLang="en-US" sz="1400" b="1" spc="25" dirty="0">
                <a:solidFill>
                  <a:srgbClr val="FFFFFF"/>
                </a:solidFill>
                <a:latin typeface="맑은 고딕"/>
                <a:cs typeface="맑은 고딕"/>
              </a:rPr>
              <a:t>애</a:t>
            </a:r>
            <a:r>
              <a:rPr lang="ko-KR" altLang="en-US" sz="1400" b="1" spc="-27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lang="ko-KR" altLang="en-US" sz="1400" b="1" spc="20" dirty="0">
                <a:solidFill>
                  <a:srgbClr val="FFFFFF"/>
                </a:solidFill>
                <a:latin typeface="맑은 고딕"/>
                <a:cs typeface="맑은 고딕"/>
              </a:rPr>
              <a:t>받</a:t>
            </a:r>
            <a:r>
              <a:rPr lang="ko-KR" altLang="en-US" sz="1400" b="1" spc="25" dirty="0">
                <a:solidFill>
                  <a:srgbClr val="FFFFFF"/>
                </a:solidFill>
                <a:latin typeface="맑은 고딕"/>
                <a:cs typeface="맑은 고딕"/>
              </a:rPr>
              <a:t>지</a:t>
            </a:r>
            <a:r>
              <a:rPr lang="ko-KR" altLang="en-US" sz="1400" b="1" spc="-19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lang="ko-KR" altLang="en-US" sz="1400" b="1" spc="20" dirty="0">
                <a:solidFill>
                  <a:srgbClr val="FFFFFF"/>
                </a:solidFill>
                <a:latin typeface="맑은 고딕"/>
                <a:cs typeface="맑은 고딕"/>
              </a:rPr>
              <a:t>않</a:t>
            </a:r>
            <a:r>
              <a:rPr lang="ko-KR" altLang="en-US" sz="1400" b="1" spc="25" dirty="0">
                <a:solidFill>
                  <a:srgbClr val="FFFFFF"/>
                </a:solidFill>
                <a:latin typeface="맑은 고딕"/>
                <a:cs typeface="맑은 고딕"/>
              </a:rPr>
              <a:t>고</a:t>
            </a:r>
            <a:r>
              <a:rPr lang="ko-KR" altLang="en-US" sz="1400" b="1" spc="-27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lang="ko-KR" altLang="en-US" sz="1400" b="1" spc="20" dirty="0">
                <a:solidFill>
                  <a:srgbClr val="FFFFFF"/>
                </a:solidFill>
                <a:latin typeface="맑은 고딕"/>
                <a:cs typeface="맑은 고딕"/>
              </a:rPr>
              <a:t>프로그램</a:t>
            </a:r>
            <a:r>
              <a:rPr lang="ko-KR" altLang="en-US" sz="1400" b="1" spc="25" dirty="0">
                <a:solidFill>
                  <a:srgbClr val="FFFFFF"/>
                </a:solidFill>
                <a:latin typeface="맑은 고딕"/>
                <a:cs typeface="맑은 고딕"/>
              </a:rPr>
              <a:t>을</a:t>
            </a:r>
            <a:r>
              <a:rPr lang="ko-KR" altLang="en-US" sz="1400" b="1" spc="-26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lang="ko-KR" altLang="en-US" sz="1400" b="1" spc="20" dirty="0">
                <a:solidFill>
                  <a:srgbClr val="FFFFFF"/>
                </a:solidFill>
                <a:latin typeface="맑은 고딕"/>
                <a:cs typeface="맑은 고딕"/>
              </a:rPr>
              <a:t>실행</a:t>
            </a:r>
            <a:r>
              <a:rPr lang="ko-KR" altLang="en-US" sz="1400" b="1" spc="25" dirty="0">
                <a:solidFill>
                  <a:srgbClr val="FFFFFF"/>
                </a:solidFill>
                <a:latin typeface="맑은 고딕"/>
                <a:cs typeface="맑은 고딕"/>
              </a:rPr>
              <a:t>할</a:t>
            </a:r>
            <a:r>
              <a:rPr lang="ko-KR" altLang="en-US" sz="1400" b="1" spc="-27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lang="ko-KR" altLang="en-US" sz="1400" b="1" spc="25" dirty="0">
                <a:solidFill>
                  <a:srgbClr val="FFFFFF"/>
                </a:solidFill>
                <a:latin typeface="맑은 고딕"/>
                <a:cs typeface="맑은 고딕"/>
              </a:rPr>
              <a:t>수</a:t>
            </a:r>
            <a:r>
              <a:rPr lang="ko-KR" altLang="en-US" sz="1400" b="1" spc="-19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lang="ko-KR" altLang="en-US" sz="1400" b="1" spc="20" dirty="0">
                <a:solidFill>
                  <a:srgbClr val="FFFFFF"/>
                </a:solidFill>
                <a:latin typeface="맑은 고딕"/>
                <a:cs typeface="맑은 고딕"/>
              </a:rPr>
              <a:t>있도</a:t>
            </a:r>
            <a:r>
              <a:rPr lang="ko-KR" altLang="en-US" sz="1400" b="1" spc="25" dirty="0">
                <a:solidFill>
                  <a:srgbClr val="FFFFFF"/>
                </a:solidFill>
                <a:latin typeface="맑은 고딕"/>
                <a:cs typeface="맑은 고딕"/>
              </a:rPr>
              <a:t>록</a:t>
            </a:r>
            <a:r>
              <a:rPr lang="ko-KR" altLang="en-US" sz="1400" b="1" spc="-27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lang="ko-KR" altLang="en-US" sz="1400" b="1" spc="25" dirty="0">
                <a:solidFill>
                  <a:srgbClr val="FFFFFF"/>
                </a:solidFill>
                <a:latin typeface="맑은 고딕"/>
                <a:cs typeface="맑은 고딕"/>
              </a:rPr>
              <a:t>도와준</a:t>
            </a:r>
            <a:r>
              <a:rPr lang="ko-KR" altLang="en-US" sz="1400" b="1" spc="15" dirty="0">
                <a:solidFill>
                  <a:srgbClr val="FFFFFF"/>
                </a:solidFill>
                <a:latin typeface="맑은 고딕"/>
                <a:cs typeface="맑은 고딕"/>
              </a:rPr>
              <a:t>다</a:t>
            </a:r>
            <a:r>
              <a:rPr lang="en-US" altLang="ko-KR" sz="1400" b="1" spc="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lang="ko-KR" altLang="en-US" sz="1400" dirty="0">
              <a:latin typeface="Calibri"/>
              <a:cs typeface="Calibri"/>
            </a:endParaRPr>
          </a:p>
          <a:p>
            <a:pPr marL="45085">
              <a:lnSpc>
                <a:spcPct val="100000"/>
              </a:lnSpc>
              <a:spcBef>
                <a:spcPts val="1245"/>
              </a:spcBef>
            </a:pPr>
            <a:r>
              <a:rPr sz="1550" b="1" spc="20" dirty="0">
                <a:latin typeface="맑은 고딕"/>
                <a:cs typeface="맑은 고딕"/>
              </a:rPr>
              <a:t>※</a:t>
            </a:r>
            <a:r>
              <a:rPr sz="1550" b="1" spc="-25" dirty="0">
                <a:latin typeface="맑은 고딕"/>
                <a:cs typeface="맑은 고딕"/>
              </a:rPr>
              <a:t> </a:t>
            </a:r>
            <a:r>
              <a:rPr sz="1550" b="1" spc="25" dirty="0">
                <a:latin typeface="맑은 고딕"/>
                <a:cs typeface="맑은 고딕"/>
              </a:rPr>
              <a:t>자바</a:t>
            </a:r>
            <a:r>
              <a:rPr sz="1550" b="1" spc="114" dirty="0">
                <a:latin typeface="맑은 고딕"/>
                <a:cs typeface="맑은 고딕"/>
              </a:rPr>
              <a:t> </a:t>
            </a:r>
            <a:r>
              <a:rPr sz="1550" b="1" spc="20" dirty="0">
                <a:latin typeface="맑은 고딕"/>
                <a:cs typeface="맑은 고딕"/>
              </a:rPr>
              <a:t>프로그램</a:t>
            </a:r>
            <a:r>
              <a:rPr sz="1550" b="1" spc="40" dirty="0">
                <a:latin typeface="맑은 고딕"/>
                <a:cs typeface="맑은 고딕"/>
              </a:rPr>
              <a:t> </a:t>
            </a:r>
            <a:r>
              <a:rPr sz="1550" b="1" spc="25" dirty="0">
                <a:latin typeface="맑은 고딕"/>
                <a:cs typeface="맑은 고딕"/>
              </a:rPr>
              <a:t>실행</a:t>
            </a:r>
            <a:r>
              <a:rPr sz="1550" b="1" spc="110" dirty="0">
                <a:latin typeface="맑은 고딕"/>
                <a:cs typeface="맑은 고딕"/>
              </a:rPr>
              <a:t> </a:t>
            </a:r>
            <a:r>
              <a:rPr sz="1550" b="1" spc="20" dirty="0">
                <a:latin typeface="맑은 고딕"/>
                <a:cs typeface="맑은 고딕"/>
              </a:rPr>
              <a:t>단계</a:t>
            </a:r>
            <a:endParaRPr sz="1550" dirty="0">
              <a:latin typeface="맑은 고딕"/>
              <a:cs typeface="맑은 고딕"/>
            </a:endParaRPr>
          </a:p>
          <a:p>
            <a:pPr marL="245110" lvl="1" indent="-143510">
              <a:lnSpc>
                <a:spcPct val="100000"/>
              </a:lnSpc>
              <a:spcBef>
                <a:spcPts val="915"/>
              </a:spcBef>
              <a:buChar char="-"/>
              <a:tabLst>
                <a:tab pos="245745" algn="l"/>
              </a:tabLst>
            </a:pPr>
            <a:r>
              <a:rPr sz="1400" spc="25" dirty="0">
                <a:latin typeface="맑은 고딕"/>
                <a:cs typeface="맑은 고딕"/>
              </a:rPr>
              <a:t>자바</a:t>
            </a:r>
            <a:r>
              <a:rPr sz="1400" spc="-120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컴파일러에</a:t>
            </a:r>
            <a:r>
              <a:rPr sz="1400" spc="-125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의</a:t>
            </a:r>
            <a:r>
              <a:rPr sz="1400" spc="25" dirty="0">
                <a:latin typeface="맑은 고딕"/>
                <a:cs typeface="맑은 고딕"/>
              </a:rPr>
              <a:t>해</a:t>
            </a:r>
            <a:r>
              <a:rPr sz="1400" spc="-45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자</a:t>
            </a:r>
            <a:r>
              <a:rPr sz="1400" spc="25" dirty="0">
                <a:latin typeface="맑은 고딕"/>
                <a:cs typeface="맑은 고딕"/>
              </a:rPr>
              <a:t>바</a:t>
            </a:r>
            <a:r>
              <a:rPr sz="1400" spc="-45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소</a:t>
            </a:r>
            <a:r>
              <a:rPr sz="1400" spc="25" dirty="0">
                <a:latin typeface="맑은 고딕"/>
                <a:cs typeface="맑은 고딕"/>
              </a:rPr>
              <a:t>스</a:t>
            </a:r>
            <a:r>
              <a:rPr sz="1400" spc="-45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파일</a:t>
            </a:r>
            <a:r>
              <a:rPr sz="1400" spc="25" dirty="0">
                <a:latin typeface="맑은 고딕"/>
                <a:cs typeface="맑은 고딕"/>
              </a:rPr>
              <a:t>은</a:t>
            </a:r>
            <a:r>
              <a:rPr sz="1400" spc="-120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바이</a:t>
            </a:r>
            <a:r>
              <a:rPr sz="1400" spc="25" dirty="0">
                <a:latin typeface="맑은 고딕"/>
                <a:cs typeface="맑은 고딕"/>
              </a:rPr>
              <a:t>트</a:t>
            </a:r>
            <a:r>
              <a:rPr sz="1400" spc="-40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코드</a:t>
            </a:r>
            <a:r>
              <a:rPr sz="1400" spc="25" dirty="0">
                <a:latin typeface="맑은 고딕"/>
                <a:cs typeface="맑은 고딕"/>
              </a:rPr>
              <a:t>로</a:t>
            </a:r>
            <a:r>
              <a:rPr sz="1400" spc="-120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변환됨</a:t>
            </a:r>
            <a:endParaRPr sz="1400" dirty="0">
              <a:latin typeface="맑은 고딕"/>
              <a:cs typeface="맑은 고딕"/>
            </a:endParaRPr>
          </a:p>
          <a:p>
            <a:pPr marL="245110" lvl="1" indent="-143510">
              <a:lnSpc>
                <a:spcPct val="100000"/>
              </a:lnSpc>
              <a:spcBef>
                <a:spcPts val="800"/>
              </a:spcBef>
              <a:buChar char="-"/>
              <a:tabLst>
                <a:tab pos="245745" algn="l"/>
              </a:tabLst>
            </a:pPr>
            <a:r>
              <a:rPr sz="1400" spc="25" dirty="0">
                <a:latin typeface="맑은 고딕"/>
                <a:cs typeface="맑은 고딕"/>
              </a:rPr>
              <a:t>이러한</a:t>
            </a:r>
            <a:r>
              <a:rPr sz="1400" spc="-120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바이트</a:t>
            </a:r>
            <a:r>
              <a:rPr sz="1400" spc="-45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코드를</a:t>
            </a:r>
            <a:r>
              <a:rPr sz="1400" spc="-120" dirty="0">
                <a:latin typeface="맑은 고딕"/>
                <a:cs typeface="맑은 고딕"/>
              </a:rPr>
              <a:t> </a:t>
            </a:r>
            <a:r>
              <a:rPr sz="1400" spc="10" dirty="0">
                <a:latin typeface="맑은 고딕"/>
                <a:cs typeface="맑은 고딕"/>
              </a:rPr>
              <a:t>JVM에서</a:t>
            </a:r>
            <a:r>
              <a:rPr sz="1400" spc="-45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읽어</a:t>
            </a:r>
            <a:r>
              <a:rPr sz="1400" spc="-120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들인</a:t>
            </a:r>
            <a:r>
              <a:rPr sz="1400" spc="-50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후</a:t>
            </a:r>
            <a:r>
              <a:rPr sz="1400" spc="-45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각</a:t>
            </a:r>
            <a:r>
              <a:rPr sz="1400" spc="30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운영체제에</a:t>
            </a:r>
            <a:r>
              <a:rPr sz="1400" spc="-190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맞춰</a:t>
            </a:r>
            <a:r>
              <a:rPr sz="1400" spc="-45" dirty="0">
                <a:latin typeface="맑은 고딕"/>
                <a:cs typeface="맑은 고딕"/>
              </a:rPr>
              <a:t> </a:t>
            </a:r>
            <a:r>
              <a:rPr sz="1400" spc="20" dirty="0">
                <a:latin typeface="맑은 고딕"/>
                <a:cs typeface="맑은 고딕"/>
              </a:rPr>
              <a:t>프로그램을</a:t>
            </a:r>
            <a:r>
              <a:rPr sz="1400" spc="-120" dirty="0">
                <a:latin typeface="맑은 고딕"/>
                <a:cs typeface="맑은 고딕"/>
              </a:rPr>
              <a:t> </a:t>
            </a:r>
            <a:r>
              <a:rPr sz="1400" spc="25" dirty="0">
                <a:latin typeface="맑은 고딕"/>
                <a:cs typeface="맑은 고딕"/>
              </a:rPr>
              <a:t>실행</a:t>
            </a:r>
            <a:endParaRPr sz="1400" dirty="0">
              <a:latin typeface="맑은 고딕"/>
              <a:cs typeface="맑은 고딕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0474" y="1390261"/>
            <a:ext cx="4297137" cy="3967213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033CF0E4-B6B2-0CC1-11DD-73D3D9F54F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13032"/>
            <a:ext cx="10058400" cy="811931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spc="-55" dirty="0">
                <a:latin typeface="Calibri Light"/>
                <a:cs typeface="Calibri Light"/>
              </a:rPr>
              <a:t>-</a:t>
            </a: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dirty="0">
                <a:latin typeface="Calibri Light"/>
                <a:cs typeface="Calibri Light"/>
              </a:rPr>
              <a:t>.</a:t>
            </a:r>
            <a:r>
              <a:rPr sz="3600" b="0" spc="-45" dirty="0">
                <a:latin typeface="Calibri Light"/>
                <a:cs typeface="Calibri Light"/>
              </a:rPr>
              <a:t> </a:t>
            </a:r>
            <a:r>
              <a:rPr sz="3600" spc="-75" dirty="0"/>
              <a:t>프래그래밍</a:t>
            </a:r>
            <a:r>
              <a:rPr sz="3600" spc="5" dirty="0"/>
              <a:t>과</a:t>
            </a:r>
            <a:r>
              <a:rPr sz="3600" spc="-370" dirty="0"/>
              <a:t> </a:t>
            </a:r>
            <a:r>
              <a:rPr sz="3600" spc="-75" dirty="0"/>
              <a:t>자</a:t>
            </a:r>
            <a:r>
              <a:rPr sz="3600" spc="5" dirty="0"/>
              <a:t>바</a:t>
            </a:r>
            <a:r>
              <a:rPr dirty="0"/>
              <a:t>	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3-1. </a:t>
            </a:r>
            <a:r>
              <a:rPr lang="ko-KR" altLang="en-US" sz="3600" dirty="0"/>
              <a:t>기본 연산자</a:t>
            </a:r>
            <a:r>
              <a:rPr lang="en-US" altLang="ko-KR" sz="3600" dirty="0"/>
              <a:t>	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99596"/>
            <a:ext cx="10058400" cy="512567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항과 연산자</a:t>
            </a:r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  항</a:t>
            </a:r>
            <a:r>
              <a:rPr lang="en-US" altLang="ko-KR" sz="1600" dirty="0">
                <a:solidFill>
                  <a:schemeClr val="tx1"/>
                </a:solidFill>
              </a:rPr>
              <a:t>(operand) : </a:t>
            </a:r>
            <a:r>
              <a:rPr lang="ko-KR" altLang="en-US" sz="1600" dirty="0">
                <a:solidFill>
                  <a:schemeClr val="tx1"/>
                </a:solidFill>
              </a:rPr>
              <a:t>연산에 사용되는 값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연산자</a:t>
            </a:r>
            <a:r>
              <a:rPr lang="en-US" altLang="ko-KR" sz="1600" dirty="0">
                <a:solidFill>
                  <a:schemeClr val="tx1"/>
                </a:solidFill>
              </a:rPr>
              <a:t>(operator) : </a:t>
            </a:r>
            <a:r>
              <a:rPr lang="ko-KR" altLang="en-US" sz="1600" dirty="0">
                <a:solidFill>
                  <a:schemeClr val="tx1"/>
                </a:solidFill>
              </a:rPr>
              <a:t>항을 이용하여 연산하는 기호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항의 개수에 따른 연산자 구분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ko-KR" altLang="en-US" sz="1600" dirty="0">
              <a:solidFill>
                <a:srgbClr val="0070C0"/>
              </a:solidFill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93BC4DA-AF98-4A43-9D89-9E3DD7E07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50235"/>
              </p:ext>
            </p:extLst>
          </p:nvPr>
        </p:nvGraphicFramePr>
        <p:xfrm>
          <a:off x="1184712" y="4070883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9284779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8827576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58555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연산 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244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단항</a:t>
                      </a:r>
                      <a:r>
                        <a:rPr lang="ko-KR" altLang="en-US" dirty="0"/>
                        <a:t> 연산자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항이 한 개인 연산자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++num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288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이항 연산자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항이 두 개인 연산자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num1 + num2;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17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삼항</a:t>
                      </a:r>
                      <a:r>
                        <a:rPr lang="ko-KR" altLang="en-US" dirty="0"/>
                        <a:t> 연산자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항이 세 개인 연산자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(5 &gt; 3) ? 1 : 0;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888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906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3-1. </a:t>
            </a:r>
            <a:r>
              <a:rPr lang="ko-KR" altLang="en-US" sz="3600" dirty="0"/>
              <a:t>기본 연산자</a:t>
            </a:r>
            <a:r>
              <a:rPr lang="en-US" altLang="ko-KR" sz="3600" dirty="0"/>
              <a:t>	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84183"/>
            <a:ext cx="10058400" cy="512567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대입 연산자</a:t>
            </a:r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sz="300" dirty="0">
              <a:solidFill>
                <a:srgbClr val="0070C0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ko-KR" altLang="en-US" sz="1600" dirty="0">
                <a:solidFill>
                  <a:schemeClr val="tx1"/>
                </a:solidFill>
              </a:rPr>
              <a:t>변수에 값을 대입하는 연산자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ko-KR" altLang="en-US" sz="1600" dirty="0">
                <a:solidFill>
                  <a:schemeClr val="tx1"/>
                </a:solidFill>
              </a:rPr>
              <a:t>연산의 결과를 변수에 대입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ko-KR" altLang="en-US" sz="1600" dirty="0">
                <a:solidFill>
                  <a:schemeClr val="tx1"/>
                </a:solidFill>
              </a:rPr>
              <a:t>우선 순위가 가장 낮은 연산자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ko-KR" altLang="en-US" sz="1600" dirty="0">
                <a:solidFill>
                  <a:schemeClr val="tx1"/>
                </a:solidFill>
              </a:rPr>
              <a:t>왼쪽 변수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lvalue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에 오른쪽 변수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값</a:t>
            </a:r>
            <a:r>
              <a:rPr lang="en-US" altLang="ko-KR" sz="1600" dirty="0">
                <a:solidFill>
                  <a:schemeClr val="tx1"/>
                </a:solidFill>
              </a:rPr>
              <a:t>) (</a:t>
            </a:r>
            <a:r>
              <a:rPr lang="en-US" altLang="ko-KR" sz="1600" dirty="0" err="1">
                <a:solidFill>
                  <a:schemeClr val="tx1"/>
                </a:solidFill>
              </a:rPr>
              <a:t>rvalue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를 대입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ko-KR" altLang="en-US" sz="1600" dirty="0">
              <a:solidFill>
                <a:srgbClr val="0070C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E164EC-ED73-4AFB-8F84-2518A1342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604771"/>
            <a:ext cx="9045010" cy="249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167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3-1. </a:t>
            </a:r>
            <a:r>
              <a:rPr lang="ko-KR" altLang="en-US" sz="3600" dirty="0"/>
              <a:t>기본 연산자</a:t>
            </a:r>
            <a:r>
              <a:rPr lang="en-US" altLang="ko-KR" sz="3600" dirty="0"/>
              <a:t>	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25460"/>
            <a:ext cx="10058400" cy="512567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부호 연산자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단항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연산자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양수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음수의 표현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값의 부호를 변경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400" dirty="0">
              <a:solidFill>
                <a:schemeClr val="tx1"/>
              </a:solidFill>
              <a:latin typeface="+mn-ea"/>
            </a:endParaRPr>
          </a:p>
          <a:p>
            <a:endParaRPr lang="en-US" altLang="ko-KR" sz="100" dirty="0">
              <a:solidFill>
                <a:schemeClr val="tx1"/>
              </a:solidFill>
              <a:latin typeface="+mn-ea"/>
            </a:endParaRPr>
          </a:p>
          <a:p>
            <a:endParaRPr lang="en-US" altLang="ko-KR" sz="1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변수에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+,-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를 사용한다고 해서 변수의 값이 변하는 것이 아님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변수의 값을 변경하려면 대입연산자를 사용해야 함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endParaRPr lang="ko-KR" altLang="en-US" sz="1600" dirty="0">
              <a:solidFill>
                <a:srgbClr val="0070C0"/>
              </a:solidFill>
              <a:latin typeface="+mn-e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931F3C3-A721-4A46-9CBD-19C9A0D87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18002"/>
              </p:ext>
            </p:extLst>
          </p:nvPr>
        </p:nvGraphicFramePr>
        <p:xfrm>
          <a:off x="1167935" y="2473772"/>
          <a:ext cx="7145556" cy="886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736">
                  <a:extLst>
                    <a:ext uri="{9D8B030D-6E8A-4147-A177-3AD203B41FA5}">
                      <a16:colId xmlns:a16="http://schemas.microsoft.com/office/drawing/2014/main" val="3790859493"/>
                    </a:ext>
                  </a:extLst>
                </a:gridCol>
                <a:gridCol w="4388126">
                  <a:extLst>
                    <a:ext uri="{9D8B030D-6E8A-4147-A177-3AD203B41FA5}">
                      <a16:colId xmlns:a16="http://schemas.microsoft.com/office/drawing/2014/main" val="1864300524"/>
                    </a:ext>
                  </a:extLst>
                </a:gridCol>
                <a:gridCol w="1571694">
                  <a:extLst>
                    <a:ext uri="{9D8B030D-6E8A-4147-A177-3AD203B41FA5}">
                      <a16:colId xmlns:a16="http://schemas.microsoft.com/office/drawing/2014/main" val="1305083583"/>
                    </a:ext>
                  </a:extLst>
                </a:gridCol>
              </a:tblGrid>
              <a:tr h="2771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연산자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연산 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22583"/>
                  </a:ext>
                </a:extLst>
              </a:tr>
              <a:tr h="277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+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변수나 상수 값을 양수로 만듭니다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+3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876513"/>
                  </a:ext>
                </a:extLst>
              </a:tr>
              <a:tr h="277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변수나 상수 값을 음수로 만듭니다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120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92B43550-D56F-4937-9C88-F75965624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35" y="4183207"/>
            <a:ext cx="6591882" cy="213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76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3-1. </a:t>
            </a:r>
            <a:r>
              <a:rPr lang="ko-KR" altLang="en-US" sz="3600" dirty="0"/>
              <a:t>기본 연산자</a:t>
            </a:r>
            <a:r>
              <a:rPr lang="en-US" altLang="ko-KR" sz="3600" dirty="0"/>
              <a:t>	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67405"/>
            <a:ext cx="10058400" cy="2924105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산술 연산자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사칙연산에 사용되는 연산자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endParaRPr lang="en-US" altLang="ko-KR" sz="900" dirty="0">
              <a:solidFill>
                <a:schemeClr val="tx1"/>
              </a:solidFill>
              <a:latin typeface="+mn-ea"/>
            </a:endParaRPr>
          </a:p>
          <a:p>
            <a:endParaRPr lang="en-US" altLang="ko-KR" sz="100" dirty="0">
              <a:solidFill>
                <a:schemeClr val="tx1"/>
              </a:solidFill>
              <a:latin typeface="+mn-ea"/>
            </a:endParaRPr>
          </a:p>
          <a:p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endParaRPr lang="ko-KR" altLang="en-US" sz="16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11460A-D1AA-4AAE-8C36-F712B65F3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77105"/>
            <a:ext cx="7707520" cy="26207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11A23-7707-4E18-A3DD-A1695F8A8DA9}"/>
              </a:ext>
            </a:extLst>
          </p:cNvPr>
          <p:cNvSpPr txBox="1"/>
          <p:nvPr/>
        </p:nvSpPr>
        <p:spPr>
          <a:xfrm>
            <a:off x="1055335" y="4887146"/>
            <a:ext cx="7041100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%</a:t>
            </a:r>
            <a:r>
              <a:rPr lang="ko-KR" altLang="en-US" dirty="0"/>
              <a:t>는 나머지를 구하는 연산자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숫자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나머지는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0~n-1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범위의 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특점 범위 안의 수를 구할 때 종종 사용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배열에서 사용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4647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3-1. </a:t>
            </a:r>
            <a:r>
              <a:rPr lang="ko-KR" altLang="en-US" sz="3600" dirty="0"/>
              <a:t>기본 연산자</a:t>
            </a:r>
            <a:r>
              <a:rPr lang="en-US" altLang="ko-KR" sz="3600" dirty="0"/>
              <a:t>	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5185"/>
            <a:ext cx="10058400" cy="2924105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증가 감소 연산자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500" dirty="0">
              <a:solidFill>
                <a:srgbClr val="0070C0"/>
              </a:solidFill>
              <a:latin typeface="+mn-ea"/>
            </a:endParaRPr>
          </a:p>
          <a:p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단항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연산자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만큼 더하거나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만큼 뺄 때 사용하는 연산자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항의 앞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뒤 위치에 따라 연산의 결과가 달라짐에 유의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endParaRPr lang="en-US" altLang="ko-KR" sz="900" dirty="0">
              <a:solidFill>
                <a:schemeClr val="tx1"/>
              </a:solidFill>
              <a:latin typeface="+mn-ea"/>
            </a:endParaRPr>
          </a:p>
          <a:p>
            <a:endParaRPr lang="en-US" altLang="ko-KR" sz="100" dirty="0">
              <a:solidFill>
                <a:schemeClr val="tx1"/>
              </a:solidFill>
              <a:latin typeface="+mn-ea"/>
            </a:endParaRPr>
          </a:p>
          <a:p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endParaRPr lang="ko-KR" altLang="en-US" sz="16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884F41-9C24-4DB5-8BD0-FC15C3282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06" y="3547014"/>
            <a:ext cx="9986814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187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3-1. </a:t>
            </a:r>
            <a:r>
              <a:rPr lang="ko-KR" altLang="en-US" sz="3600" dirty="0"/>
              <a:t>기본 연산자</a:t>
            </a:r>
            <a:r>
              <a:rPr lang="en-US" altLang="ko-KR" sz="3600" dirty="0"/>
              <a:t>	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A1D3AA-26F3-5F14-87B6-70D112F48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18" y="1382411"/>
            <a:ext cx="5534025" cy="31146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243C7C-A458-F4BC-7FAA-48CB26528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730205"/>
            <a:ext cx="3981450" cy="1123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38A6E4-DF9B-649C-A168-52ECF0D16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182" y="1382411"/>
            <a:ext cx="5476875" cy="3590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39390C-F6E9-03FE-FF43-CFB95470A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761" y="4701630"/>
            <a:ext cx="3886200" cy="1152525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1611954-FCC6-EB87-4770-D5AFD3CA251A}"/>
              </a:ext>
            </a:extLst>
          </p:cNvPr>
          <p:cNvSpPr/>
          <p:nvPr/>
        </p:nvSpPr>
        <p:spPr>
          <a:xfrm>
            <a:off x="1115033" y="5204019"/>
            <a:ext cx="2139193" cy="650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과 제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7014215-499A-B9BB-0CF5-D6D2485E0EC2}"/>
              </a:ext>
            </a:extLst>
          </p:cNvPr>
          <p:cNvSpPr/>
          <p:nvPr/>
        </p:nvSpPr>
        <p:spPr>
          <a:xfrm>
            <a:off x="7525761" y="5204018"/>
            <a:ext cx="2173028" cy="650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과 제</a:t>
            </a:r>
          </a:p>
        </p:txBody>
      </p:sp>
    </p:spTree>
    <p:extLst>
      <p:ext uri="{BB962C8B-B14F-4D97-AF65-F5344CB8AC3E}">
        <p14:creationId xmlns:p14="http://schemas.microsoft.com/office/powerpoint/2010/main" val="1945743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3-1. </a:t>
            </a:r>
            <a:r>
              <a:rPr lang="ko-KR" altLang="en-US" sz="3600" dirty="0"/>
              <a:t>기본 연산자</a:t>
            </a:r>
            <a:r>
              <a:rPr lang="en-US" altLang="ko-KR" sz="3600" dirty="0"/>
              <a:t>	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84184"/>
            <a:ext cx="10058400" cy="1199626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관계 연산자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이항 연산자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연산의 결과가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true(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참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), false(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거짓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으로 반환됨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endParaRPr lang="en-US" altLang="ko-KR" sz="900" dirty="0">
              <a:solidFill>
                <a:schemeClr val="tx1"/>
              </a:solidFill>
              <a:latin typeface="+mn-ea"/>
            </a:endParaRPr>
          </a:p>
          <a:p>
            <a:endParaRPr lang="en-US" altLang="ko-KR" sz="100" dirty="0">
              <a:solidFill>
                <a:schemeClr val="tx1"/>
              </a:solidFill>
              <a:latin typeface="+mn-ea"/>
            </a:endParaRPr>
          </a:p>
          <a:p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endParaRPr lang="ko-KR" altLang="en-US" sz="16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FAD369-6F65-4F4D-9B9E-B8B977B2F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05075"/>
            <a:ext cx="95250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126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3-1. </a:t>
            </a:r>
            <a:r>
              <a:rPr lang="ko-KR" altLang="en-US" sz="3600" dirty="0"/>
              <a:t>기본 연산자</a:t>
            </a:r>
            <a:r>
              <a:rPr lang="en-US" altLang="ko-KR" sz="3600" dirty="0"/>
              <a:t>	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55208"/>
            <a:ext cx="10058400" cy="1199626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논리 연산자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관계 연산자와 혼합하여 많이 사용됨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연산의 결과가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true(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참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), false(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거짓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으로 반환됨</a:t>
            </a:r>
            <a:endParaRPr lang="ko-KR" altLang="en-US" sz="16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398393-7617-4F2E-B1F8-ECF00B59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18702"/>
            <a:ext cx="9456070" cy="30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200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3-1. </a:t>
            </a:r>
            <a:r>
              <a:rPr lang="ko-KR" altLang="en-US" sz="3600" dirty="0"/>
              <a:t>기본 연산자</a:t>
            </a:r>
            <a:r>
              <a:rPr lang="en-US" altLang="ko-KR" sz="3600" dirty="0"/>
              <a:t>	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62356"/>
            <a:ext cx="10058400" cy="3162649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단락 회로 평가 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(short circuit evaluation)</a:t>
            </a:r>
          </a:p>
          <a:p>
            <a:endParaRPr lang="en-US" altLang="ko-KR" sz="1600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• 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논리 곱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(&amp;&amp;)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은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두 항이 모두 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true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일 때만 결과가 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true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</a:rPr>
              <a:t>⇒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</a:rPr>
              <a:t>앞의 항이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</a:rPr>
              <a:t>false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</a:rPr>
              <a:t>이면 뒤 항의 결과를 평가하지 않아도 </a:t>
            </a:r>
            <a:r>
              <a:rPr lang="en-US" altLang="ko-KR" sz="1800" dirty="0">
                <a:latin typeface="맑은 고딕" panose="020B0503020000020004" pitchFamily="50" charset="-127"/>
              </a:rPr>
              <a:t>false</a:t>
            </a:r>
            <a:r>
              <a:rPr lang="ko-KR" altLang="en-US" sz="1800" dirty="0">
                <a:latin typeface="맑은 고딕" panose="020B0503020000020004" pitchFamily="50" charset="-127"/>
              </a:rPr>
              <a:t>임</a:t>
            </a:r>
            <a:endParaRPr lang="en-US" altLang="ko-KR" sz="1800" dirty="0">
              <a:latin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• </a:t>
            </a:r>
            <a:r>
              <a:rPr lang="ko-KR" altLang="en-US" sz="1800" dirty="0">
                <a:latin typeface="맑은 고딕" panose="020B0503020000020004" pitchFamily="50" charset="-127"/>
              </a:rPr>
              <a:t>논리 합</a:t>
            </a:r>
            <a:r>
              <a:rPr lang="en-US" altLang="ko-KR" sz="1800" dirty="0">
                <a:latin typeface="맑은 고딕" panose="020B0503020000020004" pitchFamily="50" charset="-127"/>
              </a:rPr>
              <a:t>(||)</a:t>
            </a:r>
            <a:r>
              <a:rPr lang="ko-KR" altLang="en-US" sz="1800" dirty="0">
                <a:latin typeface="맑은 고딕" panose="020B0503020000020004" pitchFamily="50" charset="-127"/>
              </a:rPr>
              <a:t>은 두 항이 모두 </a:t>
            </a:r>
            <a:r>
              <a:rPr lang="en-US" altLang="ko-KR" sz="1800" dirty="0">
                <a:latin typeface="맑은 고딕" panose="020B0503020000020004" pitchFamily="50" charset="-127"/>
              </a:rPr>
              <a:t>false</a:t>
            </a:r>
            <a:r>
              <a:rPr lang="ko-KR" altLang="en-US" sz="1800" dirty="0">
                <a:latin typeface="맑은 고딕" panose="020B0503020000020004" pitchFamily="50" charset="-127"/>
              </a:rPr>
              <a:t>일 때만 결과가 </a:t>
            </a:r>
            <a:r>
              <a:rPr lang="en-US" altLang="ko-KR" sz="1800" dirty="0">
                <a:latin typeface="맑은 고딕" panose="020B0503020000020004" pitchFamily="50" charset="-127"/>
              </a:rPr>
              <a:t>false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</a:rPr>
              <a:t>⇒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</a:rPr>
              <a:t>앞의 항의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</a:rPr>
              <a:t>true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</a:rPr>
              <a:t>이면 뒤 항의 결과를 평가하지 않아도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</a:rPr>
              <a:t>true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</a:rPr>
              <a:t>임</a:t>
            </a:r>
            <a:endParaRPr lang="en-US" altLang="ko-KR" sz="1800" dirty="0">
              <a:latin typeface="맑은 고딕" panose="020B0503020000020004" pitchFamily="50" charset="-127"/>
            </a:endParaRPr>
          </a:p>
          <a:p>
            <a:endParaRPr lang="en-US" altLang="ko-KR" sz="1600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09954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3-1. </a:t>
            </a:r>
            <a:r>
              <a:rPr lang="ko-KR" altLang="en-US" sz="3600" dirty="0"/>
              <a:t>기본 연산자</a:t>
            </a:r>
            <a:r>
              <a:rPr lang="en-US" altLang="ko-KR" sz="3600" dirty="0"/>
              <a:t>	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68963"/>
            <a:ext cx="10058400" cy="3210757"/>
          </a:xfrm>
        </p:spPr>
        <p:txBody>
          <a:bodyPr>
            <a:normAutofit/>
          </a:bodyPr>
          <a:lstStyle/>
          <a:p>
            <a:r>
              <a:rPr lang="ko-KR" altLang="en-US" sz="1800" b="1" dirty="0">
                <a:solidFill>
                  <a:schemeClr val="tx1"/>
                </a:solidFill>
                <a:latin typeface="+mn-ea"/>
              </a:rPr>
              <a:t>단락 회로 평가 실습</a:t>
            </a:r>
            <a:endParaRPr lang="en-US" altLang="ko-KR" sz="18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CBE2ED-F2D3-4C8D-AC90-D5E52DA3F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963" y="1632342"/>
            <a:ext cx="6044181" cy="46746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4416FD-C6F9-7B1E-C1B7-0E7210709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527" y="3139083"/>
            <a:ext cx="657225" cy="714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80ADD7-D575-DAB2-299D-C0A3B0367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527" y="4600124"/>
            <a:ext cx="590550" cy="762000"/>
          </a:xfrm>
          <a:prstGeom prst="rect">
            <a:avLst/>
          </a:prstGeom>
        </p:spPr>
      </p:pic>
      <p:sp>
        <p:nvSpPr>
          <p:cNvPr id="11" name="화살표: 톱니 모양의 오른쪽 10">
            <a:extLst>
              <a:ext uri="{FF2B5EF4-FFF2-40B4-BE49-F238E27FC236}">
                <a16:creationId xmlns:a16="http://schemas.microsoft.com/office/drawing/2014/main" id="{581F8375-22B2-CA82-8B4C-CE67F6C681C9}"/>
              </a:ext>
            </a:extLst>
          </p:cNvPr>
          <p:cNvSpPr/>
          <p:nvPr/>
        </p:nvSpPr>
        <p:spPr>
          <a:xfrm>
            <a:off x="6937996" y="3244514"/>
            <a:ext cx="9784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톱니 모양의 오른쪽 13">
            <a:extLst>
              <a:ext uri="{FF2B5EF4-FFF2-40B4-BE49-F238E27FC236}">
                <a16:creationId xmlns:a16="http://schemas.microsoft.com/office/drawing/2014/main" id="{3F1EC580-43F7-990A-3DC2-2C7990BDAD3E}"/>
              </a:ext>
            </a:extLst>
          </p:cNvPr>
          <p:cNvSpPr/>
          <p:nvPr/>
        </p:nvSpPr>
        <p:spPr>
          <a:xfrm>
            <a:off x="6940222" y="4700631"/>
            <a:ext cx="9784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곱하기 기호 4">
            <a:extLst>
              <a:ext uri="{FF2B5EF4-FFF2-40B4-BE49-F238E27FC236}">
                <a16:creationId xmlns:a16="http://schemas.microsoft.com/office/drawing/2014/main" id="{871665AA-06D3-7B2C-1125-12CE8C512D4C}"/>
              </a:ext>
            </a:extLst>
          </p:cNvPr>
          <p:cNvSpPr/>
          <p:nvPr/>
        </p:nvSpPr>
        <p:spPr>
          <a:xfrm>
            <a:off x="7970221" y="3509407"/>
            <a:ext cx="481321" cy="484632"/>
          </a:xfrm>
          <a:prstGeom prst="mathMultiply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배지 단색으로 채워진">
            <a:extLst>
              <a:ext uri="{FF2B5EF4-FFF2-40B4-BE49-F238E27FC236}">
                <a16:creationId xmlns:a16="http://schemas.microsoft.com/office/drawing/2014/main" id="{D5D19DDA-7CDD-778E-A479-965955603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8527" y="3681957"/>
            <a:ext cx="484632" cy="48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07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4625" y="1114425"/>
            <a:ext cx="6886575" cy="5210175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B47D17D2-E98D-2D83-B4E6-15737EA1EE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97698"/>
            <a:ext cx="10058400" cy="627265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u="none" spc="-105" dirty="0">
                <a:latin typeface="Calibri Light"/>
                <a:cs typeface="Calibri Light"/>
              </a:rPr>
              <a:t>1</a:t>
            </a:r>
            <a:r>
              <a:rPr sz="3600" b="0" u="none" spc="-55" dirty="0">
                <a:latin typeface="Calibri Light"/>
                <a:cs typeface="Calibri Light"/>
              </a:rPr>
              <a:t>-</a:t>
            </a:r>
            <a:r>
              <a:rPr sz="3600" b="0" u="none" spc="-105" dirty="0">
                <a:latin typeface="Calibri Light"/>
                <a:cs typeface="Calibri Light"/>
              </a:rPr>
              <a:t>1</a:t>
            </a:r>
            <a:r>
              <a:rPr sz="3600" b="0" u="none" dirty="0">
                <a:latin typeface="Calibri Light"/>
                <a:cs typeface="Calibri Light"/>
              </a:rPr>
              <a:t>.</a:t>
            </a:r>
            <a:r>
              <a:rPr sz="3600" b="0" u="none" spc="-45" dirty="0">
                <a:latin typeface="Calibri Light"/>
                <a:cs typeface="Calibri Light"/>
              </a:rPr>
              <a:t> </a:t>
            </a:r>
            <a:r>
              <a:rPr sz="3600" u="none" spc="-75" dirty="0"/>
              <a:t>프래그래밍</a:t>
            </a:r>
            <a:r>
              <a:rPr sz="3600" u="none" spc="5" dirty="0"/>
              <a:t>과</a:t>
            </a:r>
            <a:r>
              <a:rPr sz="3600" u="none" spc="-370" dirty="0"/>
              <a:t> </a:t>
            </a:r>
            <a:r>
              <a:rPr sz="3600" u="none" spc="-75" dirty="0"/>
              <a:t>자</a:t>
            </a:r>
            <a:r>
              <a:rPr sz="3600" u="none" spc="5" dirty="0"/>
              <a:t>바</a:t>
            </a:r>
            <a:r>
              <a:rPr u="none" dirty="0"/>
              <a:t>	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3-1. </a:t>
            </a:r>
            <a:r>
              <a:rPr lang="ko-KR" altLang="en-US" sz="3600" dirty="0"/>
              <a:t>기본 연산자</a:t>
            </a:r>
            <a:r>
              <a:rPr lang="en-US" altLang="ko-KR" sz="3600" dirty="0"/>
              <a:t>	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84183"/>
            <a:ext cx="10058400" cy="3162649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복합 대입 연산자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대입 연산자와 다른 연산자를 함께 사용함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프로그램에서 자주 사용하는 연산자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CE4AE9-793C-4249-90DA-E0EC2773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57334"/>
            <a:ext cx="7576937" cy="367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908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3-1. </a:t>
            </a:r>
            <a:r>
              <a:rPr lang="ko-KR" altLang="en-US" sz="3600" dirty="0"/>
              <a:t>기본 연산자</a:t>
            </a:r>
            <a:r>
              <a:rPr lang="en-US" altLang="ko-KR" sz="3600" dirty="0"/>
              <a:t>	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AE9F1C-37A7-9B48-D45F-88D66DAD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15" y="1534788"/>
            <a:ext cx="5543550" cy="41243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3A752B-AFAE-D546-D8A9-CA2B637A7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226" y="3018743"/>
            <a:ext cx="39243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761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3-1. </a:t>
            </a:r>
            <a:r>
              <a:rPr lang="ko-KR" altLang="en-US" sz="3600" dirty="0"/>
              <a:t>기본 연산자</a:t>
            </a:r>
            <a:r>
              <a:rPr lang="en-US" altLang="ko-KR" sz="3600" dirty="0"/>
              <a:t>	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33849"/>
            <a:ext cx="10058400" cy="3162649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복합 대입 연산자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2EF939-D7D3-4396-86AC-C43807F1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02" y="1702965"/>
            <a:ext cx="8013579" cy="457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931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3-1. </a:t>
            </a:r>
            <a:r>
              <a:rPr lang="ko-KR" altLang="en-US" sz="3600" dirty="0"/>
              <a:t>기본 연산자</a:t>
            </a:r>
            <a:r>
              <a:rPr lang="en-US" altLang="ko-KR" sz="3600" dirty="0"/>
              <a:t>	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94576"/>
            <a:ext cx="10058400" cy="2662820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조건 연산자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r>
              <a:rPr lang="ko-KR" altLang="en-US" sz="1800" dirty="0" err="1">
                <a:solidFill>
                  <a:schemeClr val="tx1"/>
                </a:solidFill>
                <a:latin typeface="+mn-ea"/>
              </a:rPr>
              <a:t>삼항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 연산자</a:t>
            </a:r>
            <a:endParaRPr lang="en-US" altLang="ko-KR" sz="18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조건식의 결과가 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true(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참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인 경우와 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false(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거짓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인 경우에 따라 다른 식이나 결과가 수행됨</a:t>
            </a:r>
            <a:endParaRPr lang="en-US" altLang="ko-KR" sz="18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800" dirty="0" err="1">
                <a:solidFill>
                  <a:schemeClr val="tx1"/>
                </a:solidFill>
                <a:latin typeface="+mn-ea"/>
              </a:rPr>
              <a:t>제어문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 중 조건문을 간단히 표현할 때 사용할 수 있음</a:t>
            </a:r>
            <a:endParaRPr lang="en-US" altLang="ko-KR" sz="1800" dirty="0">
              <a:solidFill>
                <a:schemeClr val="tx1"/>
              </a:solidFill>
              <a:latin typeface="+mn-ea"/>
            </a:endParaRPr>
          </a:p>
          <a:p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14F1FFE-AE6F-4850-BE2C-D7F94F12F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962310"/>
              </p:ext>
            </p:extLst>
          </p:nvPr>
        </p:nvGraphicFramePr>
        <p:xfrm>
          <a:off x="1184712" y="3926006"/>
          <a:ext cx="9970968" cy="1399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561">
                  <a:extLst>
                    <a:ext uri="{9D8B030D-6E8A-4147-A177-3AD203B41FA5}">
                      <a16:colId xmlns:a16="http://schemas.microsoft.com/office/drawing/2014/main" val="457528020"/>
                    </a:ext>
                  </a:extLst>
                </a:gridCol>
                <a:gridCol w="4060272">
                  <a:extLst>
                    <a:ext uri="{9D8B030D-6E8A-4147-A177-3AD203B41FA5}">
                      <a16:colId xmlns:a16="http://schemas.microsoft.com/office/drawing/2014/main" val="3843895401"/>
                    </a:ext>
                  </a:extLst>
                </a:gridCol>
                <a:gridCol w="2884135">
                  <a:extLst>
                    <a:ext uri="{9D8B030D-6E8A-4147-A177-3AD203B41FA5}">
                      <a16:colId xmlns:a16="http://schemas.microsoft.com/office/drawing/2014/main" val="2360022878"/>
                    </a:ext>
                  </a:extLst>
                </a:gridCol>
              </a:tblGrid>
              <a:tr h="429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연산 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77564"/>
                  </a:ext>
                </a:extLst>
              </a:tr>
              <a:tr h="969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조건식 </a:t>
                      </a:r>
                      <a:r>
                        <a:rPr lang="en-US" altLang="ko-KR" sz="1600" dirty="0"/>
                        <a:t>? </a:t>
                      </a:r>
                      <a:r>
                        <a:rPr lang="ko-KR" altLang="en-US" sz="1600" dirty="0"/>
                        <a:t>결과</a:t>
                      </a:r>
                      <a:r>
                        <a:rPr lang="en-US" altLang="ko-KR" sz="1600" dirty="0"/>
                        <a:t>1: </a:t>
                      </a:r>
                      <a:r>
                        <a:rPr lang="ko-KR" altLang="en-US" sz="1600" dirty="0"/>
                        <a:t>결과</a:t>
                      </a:r>
                      <a:r>
                        <a:rPr lang="en-US" altLang="ko-KR" sz="1600" dirty="0"/>
                        <a:t>2;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조건식이 참이면 결과</a:t>
                      </a:r>
                      <a:r>
                        <a:rPr lang="en-US" altLang="ko-KR" sz="1600" dirty="0"/>
                        <a:t>1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조건식이 거짓이면 결과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가 선택됨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Int num = (5 &gt; 3) ? 10 : 20;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180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518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3-1. </a:t>
            </a:r>
            <a:r>
              <a:rPr lang="ko-KR" altLang="en-US" sz="3600" dirty="0"/>
              <a:t>기본 연산자</a:t>
            </a:r>
            <a:r>
              <a:rPr lang="en-US" altLang="ko-KR" sz="3600" dirty="0"/>
              <a:t>	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2DFA26-8AD8-D3CE-1B94-A22AB86F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981" y="1333709"/>
            <a:ext cx="6874037" cy="485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27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3-2. </a:t>
            </a:r>
            <a:r>
              <a:rPr lang="ko-KR" altLang="en-US" sz="3600" dirty="0"/>
              <a:t>비트</a:t>
            </a:r>
            <a:r>
              <a:rPr lang="en-US" altLang="ko-KR" sz="3600" dirty="0"/>
              <a:t> </a:t>
            </a:r>
            <a:r>
              <a:rPr lang="ko-KR" altLang="en-US" sz="3600" dirty="0"/>
              <a:t>연산자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1" y="1266737"/>
            <a:ext cx="10058400" cy="3162649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비트 연산자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D07A6D-0C23-45FA-A793-6DE8F9CFE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014" y="1619291"/>
            <a:ext cx="7892676" cy="4605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F5B39-AA11-4AD5-86EE-F62D32A06398}"/>
              </a:ext>
            </a:extLst>
          </p:cNvPr>
          <p:cNvSpPr txBox="1"/>
          <p:nvPr/>
        </p:nvSpPr>
        <p:spPr>
          <a:xfrm>
            <a:off x="5604170" y="1266737"/>
            <a:ext cx="440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dirty="0"/>
              <a:t>비트 연산자는 정수에만 사용할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920496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3-2. </a:t>
            </a:r>
            <a:r>
              <a:rPr lang="ko-KR" altLang="en-US" sz="3600" dirty="0"/>
              <a:t>비트</a:t>
            </a:r>
            <a:r>
              <a:rPr lang="en-US" altLang="ko-KR" sz="3600" dirty="0"/>
              <a:t> </a:t>
            </a:r>
            <a:r>
              <a:rPr lang="ko-KR" altLang="en-US" sz="3600" dirty="0"/>
              <a:t>연산자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56441"/>
            <a:ext cx="10058400" cy="4840448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+mn-ea"/>
              </a:rPr>
              <a:t>비트 연산자의 활용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• 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마스크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 : 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특정 비트들은 가리고 몇 개의 비트들의 값만 사용할 때</a:t>
            </a:r>
            <a:endParaRPr lang="en-US" altLang="ko-KR" sz="1800" dirty="0">
              <a:solidFill>
                <a:schemeClr val="tx1"/>
              </a:solidFill>
              <a:latin typeface="+mn-ea"/>
            </a:endParaRPr>
          </a:p>
          <a:p>
            <a:endParaRPr lang="en-US" altLang="ko-KR" sz="1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 •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+mn-ea"/>
              </a:rPr>
              <a:t>비트켜기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특정 </a:t>
            </a:r>
            <a:r>
              <a:rPr lang="ko-KR" altLang="en-US" sz="1800" dirty="0" err="1">
                <a:solidFill>
                  <a:schemeClr val="tx1"/>
                </a:solidFill>
                <a:latin typeface="+mn-ea"/>
              </a:rPr>
              <a:t>비트들만을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로 설정해서 사용하고 싶을 때</a:t>
            </a:r>
            <a:endParaRPr lang="en-US" altLang="ko-KR" sz="1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                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예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) &amp; 00001111 (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하위 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4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비트 중 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인 비트만 꺼내기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 • </a:t>
            </a:r>
            <a:r>
              <a:rPr lang="ko-KR" altLang="en-US" sz="1800" dirty="0" err="1">
                <a:solidFill>
                  <a:schemeClr val="tx1"/>
                </a:solidFill>
                <a:latin typeface="+mn-ea"/>
              </a:rPr>
              <a:t>비트끄기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특정 </a:t>
            </a:r>
            <a:r>
              <a:rPr lang="ko-KR" altLang="en-US" sz="1800" dirty="0" err="1">
                <a:solidFill>
                  <a:schemeClr val="tx1"/>
                </a:solidFill>
                <a:latin typeface="+mn-ea"/>
              </a:rPr>
              <a:t>비트들만을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으로 설정해서 사용하고 싶을 때</a:t>
            </a:r>
            <a:endParaRPr lang="en-US" altLang="ko-KR" sz="1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                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예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) | 11110000 (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하위 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4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비트 중 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인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비트만 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으로 만들기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 • 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비트 </a:t>
            </a:r>
            <a:r>
              <a:rPr lang="ko-KR" altLang="en-US" sz="1800" dirty="0" err="1">
                <a:solidFill>
                  <a:schemeClr val="tx1"/>
                </a:solidFill>
                <a:latin typeface="+mn-ea"/>
              </a:rPr>
              <a:t>토글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모든 비트들을 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로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, 1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으로 바꾸고 싶을 때</a:t>
            </a:r>
            <a:endParaRPr lang="en-US" altLang="ko-KR" sz="1800" dirty="0">
              <a:solidFill>
                <a:schemeClr val="tx1"/>
              </a:solidFill>
              <a:latin typeface="+mn-ea"/>
            </a:endParaRPr>
          </a:p>
          <a:p>
            <a:pPr marL="871400" lvl="5" indent="0">
              <a:buNone/>
            </a:pP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09079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3-2. </a:t>
            </a:r>
            <a:r>
              <a:rPr lang="ko-KR" altLang="en-US" sz="3600" dirty="0"/>
              <a:t>비트</a:t>
            </a:r>
            <a:r>
              <a:rPr lang="en-US" altLang="ko-KR" sz="3600" dirty="0"/>
              <a:t> </a:t>
            </a:r>
            <a:r>
              <a:rPr lang="ko-KR" altLang="en-US" sz="3600" dirty="0"/>
              <a:t>연산자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84183"/>
            <a:ext cx="10058400" cy="48404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871400" lvl="5" indent="0">
              <a:buNone/>
            </a:pP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3FDBB5-40F7-7D5B-9D0C-21C2A17D8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53" y="1491450"/>
            <a:ext cx="7540240" cy="4112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DB2D3-26D9-4F05-296D-06A497579385}"/>
              </a:ext>
            </a:extLst>
          </p:cNvPr>
          <p:cNvSpPr txBox="1"/>
          <p:nvPr/>
        </p:nvSpPr>
        <p:spPr>
          <a:xfrm>
            <a:off x="7838607" y="2201662"/>
            <a:ext cx="3759362" cy="11387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같은 값이 없기 때문에 </a:t>
            </a:r>
            <a:r>
              <a:rPr lang="en-US" altLang="ko-KR" dirty="0"/>
              <a:t>“0”</a:t>
            </a:r>
            <a:r>
              <a:rPr lang="ko-KR" altLang="en-US" dirty="0"/>
              <a:t>이 출력됨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600" dirty="0"/>
              <a:t>Num2</a:t>
            </a:r>
            <a:r>
              <a:rPr lang="ko-KR" altLang="en-US" sz="1600" dirty="0"/>
              <a:t>가 </a:t>
            </a:r>
            <a:r>
              <a:rPr lang="en-US" altLang="ko-KR" sz="1600" dirty="0"/>
              <a:t>11</a:t>
            </a:r>
            <a:r>
              <a:rPr lang="ko-KR" altLang="en-US" sz="1600" dirty="0"/>
              <a:t>인 경우</a:t>
            </a:r>
            <a:r>
              <a:rPr lang="en-US" altLang="ko-KR" sz="1600" dirty="0"/>
              <a:t>(00001011)</a:t>
            </a:r>
            <a:r>
              <a:rPr lang="ko-KR" altLang="en-US" sz="1600" dirty="0"/>
              <a:t>에는</a:t>
            </a:r>
            <a:endParaRPr lang="en-US" altLang="ko-KR" sz="1600" dirty="0"/>
          </a:p>
          <a:p>
            <a:r>
              <a:rPr lang="ko-KR" altLang="en-US" sz="1600" dirty="0"/>
              <a:t>끝에 </a:t>
            </a:r>
            <a:r>
              <a:rPr lang="en-US" altLang="ko-KR" sz="1600" dirty="0"/>
              <a:t>1</a:t>
            </a:r>
            <a:r>
              <a:rPr lang="ko-KR" altLang="en-US" sz="1600" dirty="0"/>
              <a:t>로 끝나기 때문에 </a:t>
            </a:r>
            <a:r>
              <a:rPr lang="en-US" altLang="ko-KR" sz="1600" dirty="0"/>
              <a:t>“1”</a:t>
            </a:r>
            <a:r>
              <a:rPr lang="ko-KR" altLang="en-US" sz="1600" dirty="0"/>
              <a:t>이 출력됨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6DC52C-8952-C8EC-8FD5-5B0565E03BED}"/>
              </a:ext>
            </a:extLst>
          </p:cNvPr>
          <p:cNvSpPr txBox="1"/>
          <p:nvPr/>
        </p:nvSpPr>
        <p:spPr>
          <a:xfrm>
            <a:off x="7840086" y="4378173"/>
            <a:ext cx="2853666" cy="3693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1111</a:t>
            </a:r>
            <a:r>
              <a:rPr lang="ko-KR" altLang="en-US" dirty="0"/>
              <a:t>은 숫자 </a:t>
            </a:r>
            <a:r>
              <a:rPr lang="en-US" altLang="ko-KR" dirty="0"/>
              <a:t>“15”</a:t>
            </a:r>
            <a:r>
              <a:rPr lang="ko-KR" altLang="en-US" dirty="0"/>
              <a:t>가 출력됨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112457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3-2. </a:t>
            </a:r>
            <a:r>
              <a:rPr lang="ko-KR" altLang="en-US" sz="3600" dirty="0"/>
              <a:t>비트</a:t>
            </a:r>
            <a:r>
              <a:rPr lang="en-US" altLang="ko-KR" sz="3600" dirty="0"/>
              <a:t> </a:t>
            </a:r>
            <a:r>
              <a:rPr lang="ko-KR" altLang="en-US" sz="3600" dirty="0"/>
              <a:t>연산자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84183"/>
            <a:ext cx="10058400" cy="48404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871400" lvl="5" indent="0">
              <a:buNone/>
            </a:pP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4679D0-1158-4E46-A308-E5C59CDA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89103"/>
            <a:ext cx="8200227" cy="414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727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3-2. </a:t>
            </a:r>
            <a:r>
              <a:rPr lang="ko-KR" altLang="en-US" sz="3600" dirty="0"/>
              <a:t>비트</a:t>
            </a:r>
            <a:r>
              <a:rPr lang="en-US" altLang="ko-KR" sz="3600" dirty="0"/>
              <a:t> </a:t>
            </a:r>
            <a:r>
              <a:rPr lang="ko-KR" altLang="en-US" sz="3600" dirty="0"/>
              <a:t>연산자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05632"/>
            <a:ext cx="10058400" cy="48404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3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&lt;&lt; (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왼쪽 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shift) : 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비트를 왼쪽에서 오른쪽으로 이동하는 연산자</a:t>
            </a:r>
            <a:endParaRPr lang="en-US" altLang="ko-KR" sz="1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&gt;&gt; (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오른쪽 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shift) : 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비트를 오른쪽에서 왼쪽으로 이동하는 연산자</a:t>
            </a:r>
            <a:endParaRPr lang="en-US" altLang="ko-KR" sz="1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&lt;&lt;&lt; , &gt;&gt;&gt; : shift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로 비트 이동은 동일한데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남은 공간을 무조건 부호비트가 아닌 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으로 채움</a:t>
            </a:r>
            <a:endParaRPr lang="en-US" altLang="ko-KR" sz="1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871400" lvl="5" indent="0">
              <a:buNone/>
            </a:pP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6D7DF2-683F-4979-914E-BC7BE80E7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730" y="3429000"/>
            <a:ext cx="9023264" cy="1792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02FE28-BA06-0774-5890-278143E54DA4}"/>
              </a:ext>
            </a:extLst>
          </p:cNvPr>
          <p:cNvSpPr txBox="1"/>
          <p:nvPr/>
        </p:nvSpPr>
        <p:spPr>
          <a:xfrm>
            <a:off x="2006352" y="5471602"/>
            <a:ext cx="9294922" cy="6463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비트가 옆으로 이동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왼쪽 </a:t>
            </a:r>
            <a:r>
              <a:rPr lang="en-US" altLang="ko-KR" b="1" dirty="0">
                <a:latin typeface="+mn-ea"/>
              </a:rPr>
              <a:t>shift : &lt;&lt;)</a:t>
            </a:r>
            <a:r>
              <a:rPr lang="ko-KR" altLang="en-US" b="1" dirty="0">
                <a:latin typeface="+mn-ea"/>
              </a:rPr>
              <a:t>하게 되면 </a:t>
            </a:r>
            <a:r>
              <a:rPr lang="en-US" altLang="ko-KR" b="1" dirty="0">
                <a:latin typeface="+mn-ea"/>
              </a:rPr>
              <a:t>( </a:t>
            </a:r>
            <a:r>
              <a:rPr lang="ko-KR" altLang="en-US" b="1" dirty="0">
                <a:latin typeface="+mn-ea"/>
              </a:rPr>
              <a:t>*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baseline="30000" dirty="0">
                <a:latin typeface="+mn-ea"/>
              </a:rPr>
              <a:t>n </a:t>
            </a:r>
            <a:r>
              <a:rPr lang="en-US" altLang="ko-KR" b="1" dirty="0">
                <a:latin typeface="+mn-ea"/>
              </a:rPr>
              <a:t>)</a:t>
            </a:r>
            <a:r>
              <a:rPr lang="ko-KR" altLang="en-US" b="1" dirty="0">
                <a:latin typeface="+mn-ea"/>
              </a:rPr>
              <a:t>의 효과가 있음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∴ </a:t>
            </a:r>
            <a:r>
              <a:rPr lang="en-US" altLang="ko-KR" b="1" dirty="0">
                <a:latin typeface="+mn-ea"/>
              </a:rPr>
              <a:t>15 </a:t>
            </a:r>
            <a:r>
              <a:rPr lang="ko-KR" altLang="en-US" b="1" dirty="0">
                <a:latin typeface="+mn-ea"/>
              </a:rPr>
              <a:t>* </a:t>
            </a:r>
            <a:r>
              <a:rPr lang="en-US" altLang="ko-KR" b="1" dirty="0">
                <a:latin typeface="+mn-ea"/>
              </a:rPr>
              <a:t>2</a:t>
            </a:r>
            <a:r>
              <a:rPr lang="en-US" altLang="ko-KR" b="1" baseline="30000" dirty="0">
                <a:latin typeface="+mn-ea"/>
              </a:rPr>
              <a:t>2</a:t>
            </a:r>
            <a:r>
              <a:rPr lang="en-US" altLang="ko-KR" b="1" dirty="0">
                <a:latin typeface="+mn-ea"/>
              </a:rPr>
              <a:t> = 60</a:t>
            </a:r>
          </a:p>
          <a:p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비트가 옆으로 이동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오른쪽 </a:t>
            </a:r>
            <a:r>
              <a:rPr lang="en-US" altLang="ko-KR" b="1" dirty="0">
                <a:latin typeface="+mn-ea"/>
              </a:rPr>
              <a:t>shift : &gt;&gt;)</a:t>
            </a:r>
            <a:r>
              <a:rPr lang="ko-KR" altLang="en-US" b="1" dirty="0">
                <a:latin typeface="+mn-ea"/>
              </a:rPr>
              <a:t>하게 되면 </a:t>
            </a:r>
            <a:r>
              <a:rPr lang="en-US" altLang="ko-KR" b="1" dirty="0">
                <a:latin typeface="+mn-ea"/>
              </a:rPr>
              <a:t>( /2</a:t>
            </a:r>
            <a:r>
              <a:rPr lang="en-US" altLang="ko-KR" b="1" baseline="30000" dirty="0">
                <a:latin typeface="+mn-ea"/>
              </a:rPr>
              <a:t>n </a:t>
            </a:r>
            <a:r>
              <a:rPr lang="en-US" altLang="ko-KR" b="1" dirty="0">
                <a:latin typeface="+mn-ea"/>
              </a:rPr>
              <a:t>)</a:t>
            </a:r>
            <a:r>
              <a:rPr lang="ko-KR" altLang="en-US" b="1" dirty="0">
                <a:latin typeface="+mn-ea"/>
              </a:rPr>
              <a:t>의 효과가 있음</a:t>
            </a:r>
          </a:p>
        </p:txBody>
      </p:sp>
      <p:sp>
        <p:nvSpPr>
          <p:cNvPr id="7" name="화살표: 위로 굽음 6">
            <a:extLst>
              <a:ext uri="{FF2B5EF4-FFF2-40B4-BE49-F238E27FC236}">
                <a16:creationId xmlns:a16="http://schemas.microsoft.com/office/drawing/2014/main" id="{B276CD84-EB6A-E1C5-F057-0218DCE9FA12}"/>
              </a:ext>
            </a:extLst>
          </p:cNvPr>
          <p:cNvSpPr/>
          <p:nvPr/>
        </p:nvSpPr>
        <p:spPr>
          <a:xfrm rot="5400000">
            <a:off x="1388865" y="5300747"/>
            <a:ext cx="538366" cy="57232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769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4547" y="1956053"/>
            <a:ext cx="4439285" cy="27749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25" dirty="0">
                <a:solidFill>
                  <a:srgbClr val="212121"/>
                </a:solidFill>
                <a:latin typeface="맑은 고딕"/>
                <a:cs typeface="맑은 고딕"/>
              </a:rPr>
              <a:t>사용자 </a:t>
            </a:r>
            <a:r>
              <a:rPr sz="1550" b="1" spc="20" dirty="0">
                <a:solidFill>
                  <a:srgbClr val="212121"/>
                </a:solidFill>
                <a:latin typeface="맑은 고딕"/>
                <a:cs typeface="맑은 고딕"/>
              </a:rPr>
              <a:t>디렉터리</a:t>
            </a:r>
            <a:r>
              <a:rPr sz="1550" b="1" spc="10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550" b="1" spc="25" dirty="0">
                <a:solidFill>
                  <a:srgbClr val="212121"/>
                </a:solidFill>
                <a:latin typeface="맑은 고딕"/>
                <a:cs typeface="맑은 고딕"/>
              </a:rPr>
              <a:t>구성요소</a:t>
            </a:r>
            <a:endParaRPr sz="155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 dirty="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solidFill>
                  <a:srgbClr val="212121"/>
                </a:solidFill>
                <a:latin typeface="맑은 고딕"/>
                <a:cs typeface="맑은 고딕"/>
              </a:rPr>
              <a:t>bin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 :</a:t>
            </a:r>
            <a:r>
              <a:rPr sz="1200" spc="-1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자바</a:t>
            </a:r>
            <a:r>
              <a:rPr sz="1200" spc="-5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개발,</a:t>
            </a:r>
            <a:r>
              <a:rPr sz="1200" spc="6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실행에</a:t>
            </a:r>
            <a:r>
              <a:rPr sz="1200" spc="-5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필요한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도구와</a:t>
            </a:r>
            <a:r>
              <a:rPr sz="1200" spc="2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유틸리티</a:t>
            </a:r>
            <a:r>
              <a:rPr sz="1200" spc="-5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명령</a:t>
            </a:r>
            <a:endParaRPr sz="12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950" dirty="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10" dirty="0">
                <a:solidFill>
                  <a:srgbClr val="212121"/>
                </a:solidFill>
                <a:latin typeface="맑은 고딕"/>
                <a:cs typeface="맑은 고딕"/>
              </a:rPr>
              <a:t>conf</a:t>
            </a:r>
            <a:r>
              <a:rPr sz="1200" spc="-7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:</a:t>
            </a:r>
            <a:r>
              <a:rPr sz="1200" spc="-3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여러</a:t>
            </a:r>
            <a:r>
              <a:rPr sz="1200" spc="1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종류의</a:t>
            </a:r>
            <a:r>
              <a:rPr sz="1200" spc="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패치</a:t>
            </a:r>
            <a:r>
              <a:rPr sz="1200" spc="-6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파일</a:t>
            </a:r>
            <a:endParaRPr sz="12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include</a:t>
            </a:r>
            <a:r>
              <a:rPr sz="1200" spc="-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:</a:t>
            </a:r>
            <a:r>
              <a:rPr sz="1200" spc="-1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네이티브</a:t>
            </a:r>
            <a:r>
              <a:rPr sz="1200" spc="2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코드</a:t>
            </a:r>
            <a:r>
              <a:rPr sz="1200" spc="-5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프로그래밍에</a:t>
            </a:r>
            <a:r>
              <a:rPr sz="1200" spc="1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필요하는</a:t>
            </a:r>
            <a:r>
              <a:rPr sz="1200" spc="2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C언어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헤더</a:t>
            </a:r>
            <a:r>
              <a:rPr sz="1200" spc="-5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파일</a:t>
            </a:r>
            <a:endParaRPr sz="12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10" dirty="0">
                <a:solidFill>
                  <a:srgbClr val="212121"/>
                </a:solidFill>
                <a:latin typeface="맑은 고딕"/>
                <a:cs typeface="맑은 고딕"/>
              </a:rPr>
              <a:t>jmods</a:t>
            </a:r>
            <a:r>
              <a:rPr sz="1200" spc="-6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:</a:t>
            </a:r>
            <a:r>
              <a:rPr sz="1200" spc="-2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컴파일된</a:t>
            </a:r>
            <a:r>
              <a:rPr sz="1200" spc="1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모듈</a:t>
            </a:r>
            <a:r>
              <a:rPr sz="1200" spc="-6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파일들</a:t>
            </a:r>
            <a:endParaRPr sz="12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950" dirty="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solidFill>
                  <a:srgbClr val="212121"/>
                </a:solidFill>
                <a:latin typeface="맑은 고딕"/>
                <a:cs typeface="맑은 고딕"/>
              </a:rPr>
              <a:t>legal</a:t>
            </a:r>
            <a:r>
              <a:rPr sz="1200" spc="-5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:</a:t>
            </a:r>
            <a:r>
              <a:rPr sz="1200" spc="-1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각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모듈에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대한</a:t>
            </a:r>
            <a:r>
              <a:rPr sz="1200" spc="-5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저작권과</a:t>
            </a:r>
            <a:r>
              <a:rPr sz="1200" spc="2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라이선스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파일</a:t>
            </a:r>
            <a:endParaRPr sz="12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 dirty="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lib</a:t>
            </a:r>
            <a:r>
              <a:rPr sz="1200" spc="-3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:</a:t>
            </a:r>
            <a:r>
              <a:rPr sz="1200" spc="-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실행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시간에</a:t>
            </a:r>
            <a:r>
              <a:rPr sz="1200" spc="1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필요한</a:t>
            </a:r>
            <a:r>
              <a:rPr sz="1200" spc="-6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라이브러리</a:t>
            </a:r>
            <a:r>
              <a:rPr sz="1200" spc="1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클래스들</a:t>
            </a:r>
            <a:endParaRPr sz="1200" dirty="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08979" y="1853183"/>
            <a:ext cx="5392420" cy="3308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10" dirty="0">
                <a:solidFill>
                  <a:srgbClr val="212121"/>
                </a:solidFill>
                <a:latin typeface="맑은 고딕"/>
                <a:cs typeface="맑은 고딕"/>
              </a:rPr>
              <a:t>bin</a:t>
            </a:r>
            <a:r>
              <a:rPr sz="1550" b="1" spc="6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550" b="1" spc="20" dirty="0">
                <a:solidFill>
                  <a:srgbClr val="212121"/>
                </a:solidFill>
                <a:latin typeface="맑은 고딕"/>
                <a:cs typeface="맑은 고딕"/>
              </a:rPr>
              <a:t>디렉터리에</a:t>
            </a:r>
            <a:r>
              <a:rPr sz="1550" b="1" spc="13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550" b="1" spc="25" dirty="0">
                <a:solidFill>
                  <a:srgbClr val="212121"/>
                </a:solidFill>
                <a:latin typeface="맑은 고딕"/>
                <a:cs typeface="맑은 고딕"/>
              </a:rPr>
              <a:t>들어</a:t>
            </a:r>
            <a:r>
              <a:rPr sz="1550" b="1" spc="4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550" b="1" spc="25" dirty="0">
                <a:solidFill>
                  <a:srgbClr val="212121"/>
                </a:solidFill>
                <a:latin typeface="맑은 고딕"/>
                <a:cs typeface="맑은 고딕"/>
              </a:rPr>
              <a:t>있는</a:t>
            </a:r>
            <a:r>
              <a:rPr sz="1550" b="1" spc="5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550" b="1" spc="20" dirty="0">
                <a:solidFill>
                  <a:srgbClr val="212121"/>
                </a:solidFill>
                <a:latin typeface="맑은 고딕"/>
                <a:cs typeface="맑은 고딕"/>
              </a:rPr>
              <a:t>주요한</a:t>
            </a:r>
            <a:r>
              <a:rPr sz="1550" b="1" spc="1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550" b="1" spc="25" dirty="0">
                <a:solidFill>
                  <a:srgbClr val="212121"/>
                </a:solidFill>
                <a:latin typeface="맑은 고딕"/>
                <a:cs typeface="맑은 고딕"/>
              </a:rPr>
              <a:t>개발</a:t>
            </a:r>
            <a:r>
              <a:rPr sz="1550" b="1" spc="5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550" b="1" spc="20" dirty="0">
                <a:solidFill>
                  <a:srgbClr val="212121"/>
                </a:solidFill>
                <a:latin typeface="맑은 고딕"/>
                <a:cs typeface="맑은 고딕"/>
              </a:rPr>
              <a:t>소프트웨어</a:t>
            </a:r>
            <a:endParaRPr sz="15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1200" spc="-10" dirty="0">
                <a:solidFill>
                  <a:srgbClr val="212121"/>
                </a:solidFill>
                <a:latin typeface="맑은 고딕"/>
                <a:cs typeface="맑은 고딕"/>
              </a:rPr>
              <a:t>javac</a:t>
            </a:r>
            <a:r>
              <a:rPr sz="1200" spc="-1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:</a:t>
            </a:r>
            <a:r>
              <a:rPr sz="1200" spc="5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자바</a:t>
            </a:r>
            <a:r>
              <a:rPr sz="1200" spc="-5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컴파일러로</a:t>
            </a:r>
            <a:r>
              <a:rPr sz="1200" spc="2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자바</a:t>
            </a:r>
            <a:r>
              <a:rPr sz="1200" spc="2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소스를</a:t>
            </a:r>
            <a:r>
              <a:rPr sz="1200" spc="-5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바이트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코드로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변환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java</a:t>
            </a:r>
            <a:r>
              <a:rPr sz="1200" spc="-1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:</a:t>
            </a:r>
            <a:r>
              <a:rPr sz="1200" spc="-1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자바</a:t>
            </a:r>
            <a:r>
              <a:rPr sz="1200" spc="2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프로그램</a:t>
            </a:r>
            <a:r>
              <a:rPr sz="1200" spc="-5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실행기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→ 자바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가상</a:t>
            </a:r>
            <a:r>
              <a:rPr sz="1200" spc="-5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기계를</a:t>
            </a:r>
            <a:r>
              <a:rPr sz="1200" spc="2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작동시켜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자바</a:t>
            </a:r>
            <a:r>
              <a:rPr sz="1200" spc="-5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프로그램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실행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javadoc</a:t>
            </a:r>
            <a:r>
              <a:rPr sz="1200" spc="-1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:</a:t>
            </a:r>
            <a:r>
              <a:rPr sz="1200" spc="-1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자바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소스로부터</a:t>
            </a:r>
            <a:r>
              <a:rPr sz="1200" spc="-6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HTML</a:t>
            </a:r>
            <a:r>
              <a:rPr sz="1200" spc="-10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형식의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5" dirty="0">
                <a:solidFill>
                  <a:srgbClr val="212121"/>
                </a:solidFill>
                <a:latin typeface="맑은 고딕"/>
                <a:cs typeface="맑은 고딕"/>
              </a:rPr>
              <a:t>API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 도큐먼트</a:t>
            </a:r>
            <a:r>
              <a:rPr sz="1200" spc="-6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생성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200" spc="-10" dirty="0">
                <a:solidFill>
                  <a:srgbClr val="212121"/>
                </a:solidFill>
                <a:latin typeface="맑은 고딕"/>
                <a:cs typeface="맑은 고딕"/>
              </a:rPr>
              <a:t>jar</a:t>
            </a:r>
            <a:r>
              <a:rPr sz="1200" spc="4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: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자바</a:t>
            </a:r>
            <a:r>
              <a:rPr sz="1200" spc="-5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클래스</a:t>
            </a:r>
            <a:r>
              <a:rPr sz="1200" spc="2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파일을</a:t>
            </a:r>
            <a:r>
              <a:rPr sz="1200" spc="2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압축한</a:t>
            </a:r>
            <a:r>
              <a:rPr sz="1200" spc="-5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자바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아카이브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파일(.jar)</a:t>
            </a:r>
            <a:r>
              <a:rPr sz="1200" spc="-4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생성,</a:t>
            </a:r>
            <a:r>
              <a:rPr sz="1200" spc="-1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관리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solidFill>
                  <a:srgbClr val="212121"/>
                </a:solidFill>
                <a:latin typeface="맑은 고딕"/>
                <a:cs typeface="맑은 고딕"/>
              </a:rPr>
              <a:t>jmod</a:t>
            </a:r>
            <a:r>
              <a:rPr sz="1200" spc="-2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:</a:t>
            </a:r>
            <a:r>
              <a:rPr sz="1200" spc="-1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자바의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모듈</a:t>
            </a:r>
            <a:r>
              <a:rPr sz="1200" spc="-5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5" dirty="0">
                <a:solidFill>
                  <a:srgbClr val="212121"/>
                </a:solidFill>
                <a:latin typeface="맑은 고딕"/>
                <a:cs typeface="맑은 고딕"/>
              </a:rPr>
              <a:t>파일(.jmd)을</a:t>
            </a:r>
            <a:r>
              <a:rPr sz="1200" spc="-5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만들거나</a:t>
            </a:r>
            <a:r>
              <a:rPr sz="1200" spc="1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모듈</a:t>
            </a:r>
            <a:r>
              <a:rPr sz="1200" spc="-5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파일의</a:t>
            </a:r>
            <a:r>
              <a:rPr sz="1200" spc="2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내용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출력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jlink</a:t>
            </a:r>
            <a:r>
              <a:rPr sz="1200" spc="1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:</a:t>
            </a:r>
            <a:r>
              <a:rPr sz="1200" spc="-1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응용프로그램에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맞춘</a:t>
            </a:r>
            <a:r>
              <a:rPr sz="1200" spc="1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맑은 고딕"/>
                <a:cs typeface="맑은 고딕"/>
              </a:rPr>
              <a:t>맞춤형</a:t>
            </a:r>
            <a:r>
              <a:rPr sz="1200" spc="-5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spc="10" dirty="0">
                <a:solidFill>
                  <a:srgbClr val="212121"/>
                </a:solidFill>
                <a:latin typeface="맑은 고딕"/>
                <a:cs typeface="맑은 고딕"/>
              </a:rPr>
              <a:t>JRE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 생성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200" spc="5" dirty="0">
                <a:solidFill>
                  <a:srgbClr val="212121"/>
                </a:solidFill>
                <a:latin typeface="맑은 고딕"/>
                <a:cs typeface="맑은 고딕"/>
              </a:rPr>
              <a:t>jdb</a:t>
            </a:r>
            <a:r>
              <a:rPr sz="1200" spc="-2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:</a:t>
            </a:r>
            <a:r>
              <a:rPr sz="1200" spc="-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자바</a:t>
            </a:r>
            <a:r>
              <a:rPr sz="1200" spc="2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응용프로그램의</a:t>
            </a:r>
            <a:r>
              <a:rPr sz="1200" spc="-5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실행</a:t>
            </a:r>
            <a:r>
              <a:rPr sz="1200" spc="1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중</a:t>
            </a:r>
            <a:r>
              <a:rPr sz="1200" spc="2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오류를</a:t>
            </a:r>
            <a:r>
              <a:rPr sz="1200" spc="-5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찾는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데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사용하는</a:t>
            </a:r>
            <a:r>
              <a:rPr sz="1200" spc="-6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디버거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1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212121"/>
                </a:solidFill>
                <a:latin typeface="맑은 고딕"/>
                <a:cs typeface="맑은 고딕"/>
              </a:rPr>
              <a:t>javap</a:t>
            </a:r>
            <a:r>
              <a:rPr sz="1200" spc="4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:</a:t>
            </a:r>
            <a:r>
              <a:rPr sz="1200" spc="-1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클래스</a:t>
            </a:r>
            <a:r>
              <a:rPr sz="1200" spc="-6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파일의</a:t>
            </a:r>
            <a:r>
              <a:rPr sz="1200" spc="1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바이트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코드를</a:t>
            </a:r>
            <a:r>
              <a:rPr sz="1200" spc="-5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소스와</a:t>
            </a:r>
            <a:r>
              <a:rPr sz="1200" spc="2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함께</a:t>
            </a:r>
            <a:r>
              <a:rPr sz="1200" spc="15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보여주는</a:t>
            </a:r>
            <a:r>
              <a:rPr sz="1200" spc="-60" dirty="0">
                <a:solidFill>
                  <a:srgbClr val="212121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212121"/>
                </a:solidFill>
                <a:latin typeface="맑은 고딕"/>
                <a:cs typeface="맑은 고딕"/>
              </a:rPr>
              <a:t>디어셈블러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9DC597E6-992C-3376-B6F4-33A549670A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97698"/>
            <a:ext cx="10058400" cy="627265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u="none" spc="-105" dirty="0">
                <a:latin typeface="Calibri Light"/>
                <a:cs typeface="Calibri Light"/>
              </a:rPr>
              <a:t>1</a:t>
            </a:r>
            <a:r>
              <a:rPr sz="3600" b="0" u="none" spc="-55" dirty="0">
                <a:latin typeface="Calibri Light"/>
                <a:cs typeface="Calibri Light"/>
              </a:rPr>
              <a:t>-</a:t>
            </a:r>
            <a:r>
              <a:rPr sz="3600" b="0" u="none" spc="-105" dirty="0">
                <a:latin typeface="Calibri Light"/>
                <a:cs typeface="Calibri Light"/>
              </a:rPr>
              <a:t>1</a:t>
            </a:r>
            <a:r>
              <a:rPr sz="3600" b="0" u="none" dirty="0">
                <a:latin typeface="Calibri Light"/>
                <a:cs typeface="Calibri Light"/>
              </a:rPr>
              <a:t>.</a:t>
            </a:r>
            <a:r>
              <a:rPr sz="3600" b="0" u="none" spc="-45" dirty="0">
                <a:latin typeface="Calibri Light"/>
                <a:cs typeface="Calibri Light"/>
              </a:rPr>
              <a:t> </a:t>
            </a:r>
            <a:r>
              <a:rPr sz="3600" u="none" spc="-75" dirty="0"/>
              <a:t>프래그래밍</a:t>
            </a:r>
            <a:r>
              <a:rPr sz="3600" u="none" spc="5" dirty="0"/>
              <a:t>과</a:t>
            </a:r>
            <a:r>
              <a:rPr sz="3600" u="none" spc="-370" dirty="0"/>
              <a:t> </a:t>
            </a:r>
            <a:r>
              <a:rPr sz="3600" u="none" spc="-75" dirty="0"/>
              <a:t>자</a:t>
            </a:r>
            <a:r>
              <a:rPr sz="3600" u="none" spc="5" dirty="0"/>
              <a:t>바</a:t>
            </a:r>
            <a:r>
              <a:rPr u="none" dirty="0"/>
              <a:t>	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3-2. </a:t>
            </a:r>
            <a:r>
              <a:rPr lang="ko-KR" altLang="en-US" sz="3600" dirty="0"/>
              <a:t>비트</a:t>
            </a:r>
            <a:r>
              <a:rPr lang="en-US" altLang="ko-KR" sz="3600" dirty="0"/>
              <a:t> </a:t>
            </a:r>
            <a:r>
              <a:rPr lang="ko-KR" altLang="en-US" sz="3600" dirty="0"/>
              <a:t>연산자</a:t>
            </a:r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034408-5EF9-10B0-109D-B80040E2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38" y="2293768"/>
            <a:ext cx="4057650" cy="10287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FA1B8DD-58E4-85A5-97B9-506F251CADB3}"/>
              </a:ext>
            </a:extLst>
          </p:cNvPr>
          <p:cNvSpPr/>
          <p:nvPr/>
        </p:nvSpPr>
        <p:spPr>
          <a:xfrm>
            <a:off x="791316" y="1544715"/>
            <a:ext cx="3400147" cy="5008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비트 연산자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62A1B-E841-4C59-2A4F-AA26F01AB17D}"/>
              </a:ext>
            </a:extLst>
          </p:cNvPr>
          <p:cNvSpPr txBox="1"/>
          <p:nvPr/>
        </p:nvSpPr>
        <p:spPr>
          <a:xfrm>
            <a:off x="486798" y="4061094"/>
            <a:ext cx="1305018" cy="1231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“10”</a:t>
            </a:r>
            <a:r>
              <a:rPr lang="ko-KR" altLang="en-US" sz="2800" b="1" dirty="0"/>
              <a:t> </a:t>
            </a:r>
            <a:endParaRPr lang="en-US" altLang="ko-KR" sz="2800" b="1" dirty="0"/>
          </a:p>
          <a:p>
            <a:pPr algn="ctr"/>
            <a:r>
              <a:rPr lang="en-US" altLang="ko-KR" sz="2800" b="1" dirty="0"/>
              <a:t>“5”</a:t>
            </a:r>
          </a:p>
          <a:p>
            <a:pPr algn="ctr"/>
            <a:r>
              <a:rPr lang="ko-KR" altLang="en-US" dirty="0"/>
              <a:t>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1CB8F4-35FB-F3C8-38A6-4ADD03FF201D}"/>
              </a:ext>
            </a:extLst>
          </p:cNvPr>
          <p:cNvSpPr txBox="1"/>
          <p:nvPr/>
        </p:nvSpPr>
        <p:spPr>
          <a:xfrm>
            <a:off x="1929138" y="4254959"/>
            <a:ext cx="3008606" cy="83099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10</a:t>
            </a:r>
            <a:r>
              <a:rPr lang="ko-KR" altLang="en-US" dirty="0">
                <a:solidFill>
                  <a:schemeClr val="tx1"/>
                </a:solidFill>
              </a:rPr>
              <a:t> → </a:t>
            </a:r>
            <a:r>
              <a:rPr lang="en-US" altLang="ko-KR" dirty="0">
                <a:solidFill>
                  <a:schemeClr val="tx1"/>
                </a:solidFill>
              </a:rPr>
              <a:t>5 </a:t>
            </a:r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en-US" altLang="ko-KR" baseline="30000" dirty="0">
                <a:solidFill>
                  <a:schemeClr val="tx1"/>
                </a:solidFill>
              </a:rPr>
              <a:t>1</a:t>
            </a:r>
          </a:p>
          <a:p>
            <a:endParaRPr lang="en-US" altLang="ko-KR" baseline="30000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5 </a:t>
            </a:r>
            <a:r>
              <a:rPr lang="ko-KR" altLang="en-US" dirty="0">
                <a:solidFill>
                  <a:schemeClr val="tx1"/>
                </a:solidFill>
              </a:rPr>
              <a:t>→  </a:t>
            </a:r>
            <a:r>
              <a:rPr lang="en-US" altLang="ko-KR" dirty="0">
                <a:solidFill>
                  <a:schemeClr val="tx1"/>
                </a:solidFill>
              </a:rPr>
              <a:t>num3</a:t>
            </a:r>
            <a:r>
              <a:rPr lang="ko-KR" altLang="en-US" dirty="0">
                <a:solidFill>
                  <a:schemeClr val="tx1"/>
                </a:solidFill>
              </a:rPr>
              <a:t> 값이 바뀌지 않음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C7326F4-42B6-2AB2-D7AF-A9932D3A4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694" y="2365205"/>
            <a:ext cx="4171950" cy="885825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EDCFE48-D0BA-4E02-EC65-2688F17CD961}"/>
              </a:ext>
            </a:extLst>
          </p:cNvPr>
          <p:cNvSpPr/>
          <p:nvPr/>
        </p:nvSpPr>
        <p:spPr>
          <a:xfrm>
            <a:off x="6021753" y="1555070"/>
            <a:ext cx="3400147" cy="50085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복합 대입 연산자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C84147-3F4D-17D8-9180-22D43ED0DED9}"/>
              </a:ext>
            </a:extLst>
          </p:cNvPr>
          <p:cNvSpPr txBox="1"/>
          <p:nvPr/>
        </p:nvSpPr>
        <p:spPr>
          <a:xfrm>
            <a:off x="5635855" y="4061094"/>
            <a:ext cx="1305018" cy="1231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“10”</a:t>
            </a:r>
            <a:r>
              <a:rPr lang="ko-KR" altLang="en-US" sz="2800" b="1" dirty="0"/>
              <a:t> </a:t>
            </a:r>
            <a:endParaRPr lang="en-US" altLang="ko-KR" sz="2800" b="1" dirty="0"/>
          </a:p>
          <a:p>
            <a:pPr algn="ctr"/>
            <a:r>
              <a:rPr lang="en-US" altLang="ko-KR" sz="2800" b="1" dirty="0"/>
              <a:t>“10”</a:t>
            </a:r>
          </a:p>
          <a:p>
            <a:pPr algn="ctr"/>
            <a:r>
              <a:rPr lang="ko-KR" altLang="en-US" dirty="0"/>
              <a:t>출력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079DE7-D3D7-0698-3414-1E2A71073FC1}"/>
              </a:ext>
            </a:extLst>
          </p:cNvPr>
          <p:cNvSpPr txBox="1"/>
          <p:nvPr/>
        </p:nvSpPr>
        <p:spPr>
          <a:xfrm>
            <a:off x="7078194" y="4254959"/>
            <a:ext cx="4764617" cy="101566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10</a:t>
            </a:r>
            <a:r>
              <a:rPr lang="ko-KR" altLang="en-US" dirty="0">
                <a:solidFill>
                  <a:schemeClr val="tx1"/>
                </a:solidFill>
              </a:rPr>
              <a:t> → </a:t>
            </a:r>
            <a:r>
              <a:rPr lang="en-US" altLang="ko-KR" dirty="0">
                <a:solidFill>
                  <a:schemeClr val="tx1"/>
                </a:solidFill>
              </a:rPr>
              <a:t>5 </a:t>
            </a:r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en-US" altLang="ko-KR" baseline="30000" dirty="0">
                <a:solidFill>
                  <a:schemeClr val="tx1"/>
                </a:solidFill>
              </a:rPr>
              <a:t>1</a:t>
            </a:r>
          </a:p>
          <a:p>
            <a:endParaRPr lang="en-US" altLang="ko-KR" baseline="30000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10 </a:t>
            </a:r>
            <a:r>
              <a:rPr lang="ko-KR" altLang="en-US" dirty="0">
                <a:solidFill>
                  <a:schemeClr val="tx1"/>
                </a:solidFill>
              </a:rPr>
              <a:t>→  </a:t>
            </a:r>
            <a:r>
              <a:rPr lang="en-US" altLang="ko-KR" dirty="0">
                <a:solidFill>
                  <a:schemeClr val="tx1"/>
                </a:solidFill>
              </a:rPr>
              <a:t>&lt;&lt;= </a:t>
            </a:r>
            <a:r>
              <a:rPr lang="ko-KR" altLang="en-US" dirty="0">
                <a:solidFill>
                  <a:schemeClr val="tx1"/>
                </a:solidFill>
              </a:rPr>
              <a:t>비트 연산자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밑에 있는 </a:t>
            </a:r>
            <a:r>
              <a:rPr lang="en-US" altLang="ko-KR" sz="1200" dirty="0">
                <a:solidFill>
                  <a:schemeClr val="tx1"/>
                </a:solidFill>
              </a:rPr>
              <a:t>num3</a:t>
            </a:r>
            <a:r>
              <a:rPr lang="ko-KR" altLang="en-US" sz="1200" dirty="0">
                <a:solidFill>
                  <a:schemeClr val="tx1"/>
                </a:solidFill>
              </a:rPr>
              <a:t> 값이 위의 </a:t>
            </a:r>
            <a:r>
              <a:rPr lang="en-US" altLang="ko-KR" sz="1200" dirty="0">
                <a:solidFill>
                  <a:schemeClr val="tx1"/>
                </a:solidFill>
              </a:rPr>
              <a:t>num3 &lt;&lt;=1 </a:t>
            </a:r>
            <a:r>
              <a:rPr lang="ko-KR" altLang="en-US" sz="1200" dirty="0">
                <a:solidFill>
                  <a:schemeClr val="tx1"/>
                </a:solidFill>
              </a:rPr>
              <a:t>의 값에 대입되어 </a:t>
            </a:r>
            <a:r>
              <a:rPr lang="ko-KR" altLang="en-US" sz="1200" dirty="0" err="1">
                <a:solidFill>
                  <a:schemeClr val="tx1"/>
                </a:solidFill>
              </a:rPr>
              <a:t>동일해진다</a:t>
            </a:r>
            <a:r>
              <a:rPr lang="en-US" altLang="ko-KR" sz="1200" dirty="0">
                <a:solidFill>
                  <a:schemeClr val="tx1"/>
                </a:solidFill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8639619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3-2. </a:t>
            </a:r>
            <a:r>
              <a:rPr lang="ko-KR" altLang="en-US" sz="3600" dirty="0"/>
              <a:t>비트</a:t>
            </a:r>
            <a:r>
              <a:rPr lang="en-US" altLang="ko-KR" sz="3600" dirty="0"/>
              <a:t> </a:t>
            </a:r>
            <a:r>
              <a:rPr lang="ko-KR" altLang="en-US" sz="3600" dirty="0"/>
              <a:t>연산자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62A1B-E841-4C59-2A4F-AA26F01AB17D}"/>
              </a:ext>
            </a:extLst>
          </p:cNvPr>
          <p:cNvSpPr txBox="1"/>
          <p:nvPr/>
        </p:nvSpPr>
        <p:spPr>
          <a:xfrm>
            <a:off x="3405477" y="4479468"/>
            <a:ext cx="1075674" cy="8002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“2”</a:t>
            </a:r>
            <a:r>
              <a:rPr lang="ko-KR" altLang="en-US" sz="2800" b="1" dirty="0"/>
              <a:t> </a:t>
            </a:r>
            <a:endParaRPr lang="en-US" altLang="ko-KR" sz="2800" b="1" dirty="0"/>
          </a:p>
          <a:p>
            <a:pPr algn="ctr"/>
            <a:r>
              <a:rPr lang="ko-KR" altLang="en-US" dirty="0"/>
              <a:t>출력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DFAE68-A09C-F4B1-C117-ADF8B1E6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762" y="1957293"/>
            <a:ext cx="5534025" cy="21621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110D58-2824-63D8-ED14-CF520A304B0F}"/>
              </a:ext>
            </a:extLst>
          </p:cNvPr>
          <p:cNvSpPr/>
          <p:nvPr/>
        </p:nvSpPr>
        <p:spPr>
          <a:xfrm>
            <a:off x="3022575" y="3400147"/>
            <a:ext cx="6050406" cy="6670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C336C-9D72-F3CF-3A2C-75692BEAC419}"/>
              </a:ext>
            </a:extLst>
          </p:cNvPr>
          <p:cNvSpPr txBox="1"/>
          <p:nvPr/>
        </p:nvSpPr>
        <p:spPr>
          <a:xfrm>
            <a:off x="4814379" y="4537467"/>
            <a:ext cx="4666972" cy="64633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 5 / 2</a:t>
            </a:r>
            <a:r>
              <a:rPr lang="en-US" altLang="ko-KR" baseline="30000" dirty="0">
                <a:solidFill>
                  <a:schemeClr val="tx1"/>
                </a:solidFill>
              </a:rPr>
              <a:t>1</a:t>
            </a:r>
            <a:r>
              <a:rPr lang="en-US" altLang="ko-KR" dirty="0">
                <a:solidFill>
                  <a:schemeClr val="tx1"/>
                </a:solidFill>
              </a:rPr>
              <a:t> = 2.5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num3 </a:t>
            </a:r>
            <a:r>
              <a:rPr lang="ko-KR" altLang="en-US" dirty="0">
                <a:solidFill>
                  <a:schemeClr val="tx1"/>
                </a:solidFill>
              </a:rPr>
              <a:t>가 </a:t>
            </a:r>
            <a:r>
              <a:rPr lang="en-US" altLang="ko-KR" dirty="0">
                <a:solidFill>
                  <a:schemeClr val="tx1"/>
                </a:solidFill>
              </a:rPr>
              <a:t>int </a:t>
            </a:r>
            <a:r>
              <a:rPr lang="ko-KR" altLang="en-US" dirty="0">
                <a:solidFill>
                  <a:schemeClr val="tx1"/>
                </a:solidFill>
              </a:rPr>
              <a:t>변수이기 때문에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가 출력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2" name="그래픽 11" descr="뒤로 윤곽선">
            <a:extLst>
              <a:ext uri="{FF2B5EF4-FFF2-40B4-BE49-F238E27FC236}">
                <a16:creationId xmlns:a16="http://schemas.microsoft.com/office/drawing/2014/main" id="{045F81AC-3EFC-F653-265F-F8E90F883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274980">
            <a:off x="2172781" y="3908045"/>
            <a:ext cx="1075734" cy="128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439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3-2. </a:t>
            </a:r>
            <a:r>
              <a:rPr lang="ko-KR" altLang="en-US" sz="3600" dirty="0"/>
              <a:t>비트</a:t>
            </a:r>
            <a:r>
              <a:rPr lang="en-US" altLang="ko-KR" sz="3600" dirty="0"/>
              <a:t> </a:t>
            </a:r>
            <a:r>
              <a:rPr lang="ko-KR" altLang="en-US" sz="3600" dirty="0"/>
              <a:t>연산자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84183"/>
            <a:ext cx="10058400" cy="48404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871400" lvl="5" indent="0">
              <a:buNone/>
            </a:pP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220C0-4BC9-4341-B1CA-A04172FD2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471" y="1149292"/>
            <a:ext cx="5302320" cy="51424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24E659-72AE-4988-19BC-D67F3C011D33}"/>
              </a:ext>
            </a:extLst>
          </p:cNvPr>
          <p:cNvSpPr txBox="1"/>
          <p:nvPr/>
        </p:nvSpPr>
        <p:spPr>
          <a:xfrm>
            <a:off x="6300967" y="22549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8344870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B428B-0C09-FCB9-9A6F-37DC8252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744" y="450507"/>
            <a:ext cx="7026442" cy="128395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4. </a:t>
            </a:r>
            <a:r>
              <a:rPr lang="ko-KR" altLang="en-US" sz="4000" dirty="0"/>
              <a:t>제어 흐름 이해하기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4CF0F2-07E4-6A44-2588-5A40A7D1B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828800"/>
          </a:xfrm>
        </p:spPr>
        <p:txBody>
          <a:bodyPr/>
          <a:lstStyle/>
          <a:p>
            <a:pPr algn="l"/>
            <a:r>
              <a:rPr lang="en-US" altLang="ko-KR" dirty="0"/>
              <a:t>4-1. </a:t>
            </a:r>
            <a:r>
              <a:rPr lang="ko-KR" altLang="en-US" dirty="0"/>
              <a:t>조건문</a:t>
            </a:r>
          </a:p>
          <a:p>
            <a:pPr algn="l"/>
            <a:r>
              <a:rPr lang="en-US" altLang="ko-KR" dirty="0"/>
              <a:t>4-2.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2251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4. </a:t>
            </a:r>
            <a:r>
              <a:rPr lang="ko-KR" altLang="en-US" sz="3600" dirty="0" err="1"/>
              <a:t>제어문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891" y="1384183"/>
            <a:ext cx="10058400" cy="5125673"/>
          </a:xfrm>
        </p:spPr>
        <p:txBody>
          <a:bodyPr>
            <a:normAutofit/>
          </a:bodyPr>
          <a:lstStyle/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64456FD-0B6F-0D34-C60F-9D01C4AC0E51}"/>
              </a:ext>
            </a:extLst>
          </p:cNvPr>
          <p:cNvSpPr/>
          <p:nvPr/>
        </p:nvSpPr>
        <p:spPr>
          <a:xfrm>
            <a:off x="2485749" y="2467993"/>
            <a:ext cx="1935332" cy="2139517"/>
          </a:xfrm>
          <a:prstGeom prst="roundRect">
            <a:avLst/>
          </a:prstGeom>
          <a:solidFill>
            <a:schemeClr val="accent5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/>
              <a:t>제어문</a:t>
            </a:r>
            <a:endParaRPr lang="ko-KR" altLang="en-US" sz="28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768645-E1FF-A6C0-1501-5648FC119E53}"/>
              </a:ext>
            </a:extLst>
          </p:cNvPr>
          <p:cNvSpPr/>
          <p:nvPr/>
        </p:nvSpPr>
        <p:spPr>
          <a:xfrm>
            <a:off x="6198094" y="1972324"/>
            <a:ext cx="1935332" cy="120736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조건문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2471BFF-7EBA-59A2-CAAA-1F101D6C397E}"/>
              </a:ext>
            </a:extLst>
          </p:cNvPr>
          <p:cNvSpPr/>
          <p:nvPr/>
        </p:nvSpPr>
        <p:spPr>
          <a:xfrm>
            <a:off x="6198094" y="3748379"/>
            <a:ext cx="1935332" cy="120736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/>
              <a:t>반복문</a:t>
            </a:r>
            <a:endParaRPr lang="ko-KR" altLang="en-US" sz="24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CF2961D-F6A4-EFF3-23D9-B2E4DAE0904D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>
            <a:off x="4421081" y="2576006"/>
            <a:ext cx="1777013" cy="961746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2426251-0485-10E5-A11F-3283009C5BA2}"/>
              </a:ext>
            </a:extLst>
          </p:cNvPr>
          <p:cNvCxnSpPr>
            <a:stCxn id="9" idx="1"/>
            <a:endCxn id="5" idx="3"/>
          </p:cNvCxnSpPr>
          <p:nvPr/>
        </p:nvCxnSpPr>
        <p:spPr>
          <a:xfrm flipH="1" flipV="1">
            <a:off x="4421081" y="3537752"/>
            <a:ext cx="1777013" cy="814309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0913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4-1. </a:t>
            </a:r>
            <a:r>
              <a:rPr lang="ko-KR" altLang="en-US" sz="3600" dirty="0" err="1"/>
              <a:t>조건문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84183"/>
            <a:ext cx="10058400" cy="512567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</a:t>
            </a:r>
            <a:r>
              <a:rPr lang="en-US" altLang="ko-KR" b="1" dirty="0">
                <a:solidFill>
                  <a:srgbClr val="0070C0"/>
                </a:solidFill>
              </a:rPr>
              <a:t>if</a:t>
            </a:r>
            <a:r>
              <a:rPr lang="ko-KR" altLang="en-US" b="1" dirty="0">
                <a:solidFill>
                  <a:srgbClr val="0070C0"/>
                </a:solidFill>
              </a:rPr>
              <a:t>문과 </a:t>
            </a:r>
            <a:r>
              <a:rPr lang="en-US" altLang="ko-KR" b="1" dirty="0">
                <a:solidFill>
                  <a:srgbClr val="0070C0"/>
                </a:solidFill>
              </a:rPr>
              <a:t>if-else</a:t>
            </a:r>
            <a:r>
              <a:rPr lang="ko-KR" altLang="en-US" b="1" dirty="0">
                <a:solidFill>
                  <a:srgbClr val="0070C0"/>
                </a:solidFill>
              </a:rPr>
              <a:t>문</a:t>
            </a:r>
            <a:endParaRPr lang="en-US" altLang="ko-KR" b="1" dirty="0">
              <a:solidFill>
                <a:srgbClr val="0070C0"/>
              </a:solidFill>
            </a:endParaRPr>
          </a:p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36F432-1B80-489C-8326-EC97CD119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71" y="1908435"/>
            <a:ext cx="7606746" cy="42940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8BF213B-6C50-C409-718A-932F97AEBB1C}"/>
              </a:ext>
            </a:extLst>
          </p:cNvPr>
          <p:cNvSpPr/>
          <p:nvPr/>
        </p:nvSpPr>
        <p:spPr>
          <a:xfrm>
            <a:off x="1036320" y="2299313"/>
            <a:ext cx="7903494" cy="143818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B81A00-0718-B9BC-0C45-D107D07928A6}"/>
              </a:ext>
            </a:extLst>
          </p:cNvPr>
          <p:cNvSpPr/>
          <p:nvPr/>
        </p:nvSpPr>
        <p:spPr>
          <a:xfrm>
            <a:off x="1046674" y="3877012"/>
            <a:ext cx="7903494" cy="231620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1301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4-1. </a:t>
            </a:r>
            <a:r>
              <a:rPr lang="ko-KR" altLang="en-US" sz="3600" dirty="0" err="1"/>
              <a:t>조건문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84183"/>
            <a:ext cx="10058400" cy="512567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</a:t>
            </a:r>
            <a:r>
              <a:rPr lang="en-US" altLang="ko-KR" b="1" dirty="0">
                <a:solidFill>
                  <a:srgbClr val="0070C0"/>
                </a:solidFill>
              </a:rPr>
              <a:t>if else if else</a:t>
            </a:r>
            <a:r>
              <a:rPr lang="ko-KR" altLang="en-US" b="1" dirty="0">
                <a:solidFill>
                  <a:srgbClr val="0070C0"/>
                </a:solidFill>
              </a:rPr>
              <a:t>문</a:t>
            </a:r>
            <a:endParaRPr lang="en-US" altLang="ko-KR" b="1" dirty="0">
              <a:solidFill>
                <a:srgbClr val="0070C0"/>
              </a:solidFill>
            </a:endParaRPr>
          </a:p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1CE2B1-526F-4249-9750-55EC45457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57" y="1865981"/>
            <a:ext cx="6645908" cy="444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540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4-1. </a:t>
            </a:r>
            <a:r>
              <a:rPr lang="ko-KR" altLang="en-US" sz="3600" dirty="0" err="1"/>
              <a:t>조건문</a:t>
            </a:r>
            <a:endParaRPr lang="ko-KR" altLang="en-US" sz="20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F4C8F5A-9BB6-8A3E-0E57-4D0A04E01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782" y="1301596"/>
            <a:ext cx="5392950" cy="49250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1E405F-1196-E03D-889C-65529A00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995" y="1218079"/>
            <a:ext cx="5153282" cy="5061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A5B4222-D1B8-9C21-443F-75D13A2F2F59}"/>
              </a:ext>
            </a:extLst>
          </p:cNvPr>
          <p:cNvSpPr/>
          <p:nvPr/>
        </p:nvSpPr>
        <p:spPr>
          <a:xfrm>
            <a:off x="790111" y="3355759"/>
            <a:ext cx="532660" cy="3018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B0EA07F-6221-B9F5-134F-E015263D585A}"/>
              </a:ext>
            </a:extLst>
          </p:cNvPr>
          <p:cNvSpPr/>
          <p:nvPr/>
        </p:nvSpPr>
        <p:spPr>
          <a:xfrm>
            <a:off x="827101" y="4094085"/>
            <a:ext cx="532660" cy="3018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61EF9E6-7868-D41F-AFF6-0B7BF1E04E39}"/>
              </a:ext>
            </a:extLst>
          </p:cNvPr>
          <p:cNvSpPr/>
          <p:nvPr/>
        </p:nvSpPr>
        <p:spPr>
          <a:xfrm>
            <a:off x="7455762" y="2683553"/>
            <a:ext cx="313677" cy="3018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F389445-9945-F980-3245-8C67046FA838}"/>
              </a:ext>
            </a:extLst>
          </p:cNvPr>
          <p:cNvSpPr/>
          <p:nvPr/>
        </p:nvSpPr>
        <p:spPr>
          <a:xfrm>
            <a:off x="7448364" y="3350857"/>
            <a:ext cx="313677" cy="3018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9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4-1. </a:t>
            </a:r>
            <a:r>
              <a:rPr lang="ko-KR" altLang="en-US" sz="3600" dirty="0" err="1"/>
              <a:t>조건문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68073"/>
            <a:ext cx="10058400" cy="512567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조건문과 조건 연산자</a:t>
            </a:r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간단한 </a:t>
            </a:r>
            <a:r>
              <a:rPr lang="en-US" altLang="ko-KR" sz="1800" dirty="0">
                <a:solidFill>
                  <a:schemeClr val="tx1"/>
                </a:solidFill>
              </a:rPr>
              <a:t>if-else </a:t>
            </a:r>
            <a:r>
              <a:rPr lang="ko-KR" altLang="en-US" sz="1800" dirty="0">
                <a:solidFill>
                  <a:schemeClr val="tx1"/>
                </a:solidFill>
              </a:rPr>
              <a:t>조건문은 조건 연산자로 구현할 수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8D48C2-867F-4A30-823F-2D93D2ADC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40" y="3033984"/>
            <a:ext cx="6679559" cy="247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695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4-1. </a:t>
            </a:r>
            <a:r>
              <a:rPr lang="ko-KR" altLang="en-US" sz="3600" dirty="0" err="1"/>
              <a:t>조건문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25460"/>
            <a:ext cx="10058400" cy="512567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</a:t>
            </a:r>
            <a:r>
              <a:rPr lang="en-US" altLang="ko-KR" b="1" dirty="0">
                <a:solidFill>
                  <a:srgbClr val="0070C0"/>
                </a:solidFill>
              </a:rPr>
              <a:t>switch-case</a:t>
            </a:r>
            <a:r>
              <a:rPr lang="ko-KR" altLang="en-US" b="1" dirty="0">
                <a:solidFill>
                  <a:srgbClr val="0070C0"/>
                </a:solidFill>
              </a:rPr>
              <a:t>문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조건식의 결과가 정수 또는 문자열의 값이고 그 값에 따라 수행문이 결정될 때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If-else if else</a:t>
            </a:r>
            <a:r>
              <a:rPr lang="ko-KR" altLang="en-US" sz="1600" dirty="0">
                <a:solidFill>
                  <a:schemeClr val="tx1"/>
                </a:solidFill>
              </a:rPr>
              <a:t>문을 대신하여 </a:t>
            </a:r>
            <a:r>
              <a:rPr lang="en-US" altLang="ko-KR" sz="1600" dirty="0">
                <a:solidFill>
                  <a:schemeClr val="tx1"/>
                </a:solidFill>
              </a:rPr>
              <a:t>switch-case</a:t>
            </a:r>
            <a:r>
              <a:rPr lang="ko-KR" altLang="en-US" sz="1600" dirty="0">
                <a:solidFill>
                  <a:schemeClr val="tx1"/>
                </a:solidFill>
              </a:rPr>
              <a:t>문을 사용할 수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03981-31B3-49C2-BFCB-56900F277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485025"/>
            <a:ext cx="9729101" cy="3842158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EC9EF117-CAC3-FD1C-62FC-FFD448B49E53}"/>
              </a:ext>
            </a:extLst>
          </p:cNvPr>
          <p:cNvSpPr/>
          <p:nvPr/>
        </p:nvSpPr>
        <p:spPr>
          <a:xfrm rot="1486600">
            <a:off x="7530670" y="2981267"/>
            <a:ext cx="1970843" cy="1242874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Switch-case</a:t>
            </a:r>
            <a:r>
              <a:rPr lang="ko-KR" altLang="en-US" dirty="0"/>
              <a:t>문은 조건의 값이 간단한 정수</a:t>
            </a:r>
            <a:r>
              <a:rPr lang="en-US" altLang="ko-KR" dirty="0"/>
              <a:t>, </a:t>
            </a:r>
            <a:r>
              <a:rPr lang="ko-KR" altLang="en-US" dirty="0"/>
              <a:t>문자열일 때 사용</a:t>
            </a:r>
          </a:p>
        </p:txBody>
      </p:sp>
    </p:spTree>
    <p:extLst>
      <p:ext uri="{BB962C8B-B14F-4D97-AF65-F5344CB8AC3E}">
        <p14:creationId xmlns:p14="http://schemas.microsoft.com/office/powerpoint/2010/main" val="3322336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0782" y="1398329"/>
            <a:ext cx="3564890" cy="7105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25" dirty="0">
                <a:solidFill>
                  <a:srgbClr val="404040"/>
                </a:solidFill>
                <a:latin typeface="맑은 고딕"/>
                <a:cs typeface="맑은 고딕"/>
              </a:rPr>
              <a:t>▶</a:t>
            </a:r>
            <a:r>
              <a:rPr sz="2000" b="1" spc="-3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2000" b="1" spc="5" dirty="0">
                <a:solidFill>
                  <a:srgbClr val="404040"/>
                </a:solidFill>
                <a:latin typeface="Calibri"/>
                <a:cs typeface="Calibri"/>
              </a:rPr>
              <a:t>JD</a:t>
            </a:r>
            <a:r>
              <a:rPr sz="2000" b="1" spc="15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r>
              <a:rPr sz="2000" b="1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spc="20" dirty="0">
                <a:solidFill>
                  <a:srgbClr val="404040"/>
                </a:solidFill>
                <a:latin typeface="맑은 고딕"/>
                <a:cs typeface="맑은 고딕"/>
              </a:rPr>
              <a:t>다운로</a:t>
            </a:r>
            <a:r>
              <a:rPr sz="2000" b="1" spc="25" dirty="0">
                <a:solidFill>
                  <a:srgbClr val="404040"/>
                </a:solidFill>
                <a:latin typeface="맑은 고딕"/>
                <a:cs typeface="맑은 고딕"/>
              </a:rPr>
              <a:t>드</a:t>
            </a:r>
            <a:r>
              <a:rPr sz="2000" b="1" spc="-32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2000" b="1" spc="25" dirty="0">
                <a:solidFill>
                  <a:srgbClr val="404040"/>
                </a:solidFill>
                <a:latin typeface="맑은 고딕"/>
                <a:cs typeface="맑은 고딕"/>
              </a:rPr>
              <a:t>방법</a:t>
            </a:r>
            <a:r>
              <a:rPr sz="2000" b="1" spc="-33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2000" b="1" spc="-3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2000" b="1" spc="5" dirty="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sz="2000" b="1" spc="3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2000" b="1" spc="-30" dirty="0">
                <a:solidFill>
                  <a:srgbClr val="404040"/>
                </a:solidFill>
                <a:latin typeface="Calibri"/>
                <a:cs typeface="Calibri"/>
              </a:rPr>
              <a:t>nd</a:t>
            </a:r>
            <a:r>
              <a:rPr sz="2000" b="1" spc="4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2000" b="1" spc="5" dirty="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sz="2000" b="1" spc="2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2000" b="1" spc="5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1400" spc="35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1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5" dirty="0" err="1">
                <a:solidFill>
                  <a:srgbClr val="404040"/>
                </a:solidFill>
                <a:latin typeface="맑은 고딕"/>
                <a:cs typeface="맑은 고딕"/>
              </a:rPr>
              <a:t>구글에</a:t>
            </a:r>
            <a:r>
              <a:rPr lang="ko-KR" altLang="en-US" sz="1400" spc="25" dirty="0">
                <a:solidFill>
                  <a:srgbClr val="404040"/>
                </a:solidFill>
                <a:latin typeface="맑은 고딕"/>
                <a:cs typeface="맑은 고딕"/>
              </a:rPr>
              <a:t>서</a:t>
            </a:r>
            <a:r>
              <a:rPr sz="1400" spc="-27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35" dirty="0">
                <a:solidFill>
                  <a:srgbClr val="404040"/>
                </a:solidFill>
                <a:latin typeface="Calibri"/>
                <a:cs typeface="Calibri"/>
              </a:rPr>
              <a:t>j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r>
              <a:rPr sz="1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8 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1400" spc="45" dirty="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l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4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맑은 고딕"/>
                <a:cs typeface="맑은 고딕"/>
              </a:rPr>
              <a:t>검색</a:t>
            </a:r>
            <a:endParaRPr sz="1400" dirty="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0782" y="4021260"/>
            <a:ext cx="71183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20" dirty="0">
                <a:solidFill>
                  <a:srgbClr val="404040"/>
                </a:solidFill>
                <a:latin typeface="Calibri"/>
                <a:cs typeface="Calibri"/>
              </a:rPr>
              <a:t>2)</a:t>
            </a:r>
            <a:r>
              <a:rPr sz="1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Calibri"/>
                <a:cs typeface="Calibri"/>
              </a:rPr>
              <a:t>windows</a:t>
            </a:r>
            <a:r>
              <a:rPr sz="1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맑은 고딕"/>
                <a:cs typeface="맑은 고딕"/>
              </a:rPr>
              <a:t>환경에서는</a:t>
            </a:r>
            <a:r>
              <a:rPr sz="1400" spc="-26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exe</a:t>
            </a:r>
            <a:r>
              <a:rPr sz="1400" spc="-1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맑은 고딕"/>
                <a:cs typeface="맑은 고딕"/>
              </a:rPr>
              <a:t>파일을</a:t>
            </a:r>
            <a:r>
              <a:rPr sz="1400" spc="-27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받으면</a:t>
            </a:r>
            <a:r>
              <a:rPr sz="1400" spc="-26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15" dirty="0">
                <a:solidFill>
                  <a:srgbClr val="404040"/>
                </a:solidFill>
                <a:latin typeface="맑은 고딕"/>
                <a:cs typeface="맑은 고딕"/>
              </a:rPr>
              <a:t>되고</a:t>
            </a:r>
            <a:r>
              <a:rPr sz="1400" spc="15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1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linux/mac</a:t>
            </a:r>
            <a:r>
              <a:rPr sz="1400" spc="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맑은 고딕"/>
                <a:cs typeface="맑은 고딕"/>
              </a:rPr>
              <a:t>시스템</a:t>
            </a:r>
            <a:r>
              <a:rPr sz="1400" spc="-270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맑은 고딕"/>
                <a:cs typeface="맑은 고딕"/>
              </a:rPr>
              <a:t>환경에</a:t>
            </a:r>
            <a:r>
              <a:rPr sz="1400" spc="-26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맞게</a:t>
            </a:r>
            <a:r>
              <a:rPr sz="1400" spc="-19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다운받아</a:t>
            </a:r>
            <a:r>
              <a:rPr sz="1400" spc="-27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맑은 고딕"/>
                <a:cs typeface="맑은 고딕"/>
              </a:rPr>
              <a:t>설치</a:t>
            </a:r>
            <a:endParaRPr sz="1400">
              <a:latin typeface="맑은 고딕"/>
              <a:cs typeface="맑은 고딕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2575" y="2177157"/>
            <a:ext cx="5429250" cy="165756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457450" y="4358382"/>
            <a:ext cx="6125210" cy="2009775"/>
            <a:chOff x="2457450" y="4171950"/>
            <a:chExt cx="6125210" cy="20097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7450" y="4171950"/>
              <a:ext cx="6105525" cy="19145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205726" y="5557900"/>
              <a:ext cx="1362075" cy="609600"/>
            </a:xfrm>
            <a:custGeom>
              <a:avLst/>
              <a:gdLst/>
              <a:ahLst/>
              <a:cxnLst/>
              <a:rect l="l" t="t" r="r" b="b"/>
              <a:pathLst>
                <a:path w="1362075" h="609600">
                  <a:moveTo>
                    <a:pt x="0" y="304736"/>
                  </a:moveTo>
                  <a:lnTo>
                    <a:pt x="12275" y="246819"/>
                  </a:lnTo>
                  <a:lnTo>
                    <a:pt x="47583" y="192575"/>
                  </a:lnTo>
                  <a:lnTo>
                    <a:pt x="103641" y="143024"/>
                  </a:lnTo>
                  <a:lnTo>
                    <a:pt x="138740" y="120328"/>
                  </a:lnTo>
                  <a:lnTo>
                    <a:pt x="178170" y="99187"/>
                  </a:lnTo>
                  <a:lnTo>
                    <a:pt x="221648" y="79731"/>
                  </a:lnTo>
                  <a:lnTo>
                    <a:pt x="268889" y="62086"/>
                  </a:lnTo>
                  <a:lnTo>
                    <a:pt x="319607" y="46379"/>
                  </a:lnTo>
                  <a:lnTo>
                    <a:pt x="373517" y="32739"/>
                  </a:lnTo>
                  <a:lnTo>
                    <a:pt x="430334" y="21293"/>
                  </a:lnTo>
                  <a:lnTo>
                    <a:pt x="489774" y="12169"/>
                  </a:lnTo>
                  <a:lnTo>
                    <a:pt x="551550" y="5493"/>
                  </a:lnTo>
                  <a:lnTo>
                    <a:pt x="615378" y="1394"/>
                  </a:lnTo>
                  <a:lnTo>
                    <a:pt x="680974" y="0"/>
                  </a:lnTo>
                  <a:lnTo>
                    <a:pt x="746570" y="1394"/>
                  </a:lnTo>
                  <a:lnTo>
                    <a:pt x="810402" y="5493"/>
                  </a:lnTo>
                  <a:lnTo>
                    <a:pt x="872184" y="12169"/>
                  </a:lnTo>
                  <a:lnTo>
                    <a:pt x="931631" y="21293"/>
                  </a:lnTo>
                  <a:lnTo>
                    <a:pt x="988457" y="32739"/>
                  </a:lnTo>
                  <a:lnTo>
                    <a:pt x="1042376" y="46379"/>
                  </a:lnTo>
                  <a:lnTo>
                    <a:pt x="1093105" y="62086"/>
                  </a:lnTo>
                  <a:lnTo>
                    <a:pt x="1140356" y="79731"/>
                  </a:lnTo>
                  <a:lnTo>
                    <a:pt x="1183846" y="99187"/>
                  </a:lnTo>
                  <a:lnTo>
                    <a:pt x="1223288" y="120328"/>
                  </a:lnTo>
                  <a:lnTo>
                    <a:pt x="1258396" y="143024"/>
                  </a:lnTo>
                  <a:lnTo>
                    <a:pt x="1288887" y="167149"/>
                  </a:lnTo>
                  <a:lnTo>
                    <a:pt x="1334871" y="219174"/>
                  </a:lnTo>
                  <a:lnTo>
                    <a:pt x="1358957" y="275382"/>
                  </a:lnTo>
                  <a:lnTo>
                    <a:pt x="1362075" y="304736"/>
                  </a:lnTo>
                  <a:lnTo>
                    <a:pt x="1358957" y="334091"/>
                  </a:lnTo>
                  <a:lnTo>
                    <a:pt x="1334871" y="390303"/>
                  </a:lnTo>
                  <a:lnTo>
                    <a:pt x="1288887" y="442336"/>
                  </a:lnTo>
                  <a:lnTo>
                    <a:pt x="1258396" y="466466"/>
                  </a:lnTo>
                  <a:lnTo>
                    <a:pt x="1223288" y="489168"/>
                  </a:lnTo>
                  <a:lnTo>
                    <a:pt x="1183846" y="510313"/>
                  </a:lnTo>
                  <a:lnTo>
                    <a:pt x="1140356" y="529776"/>
                  </a:lnTo>
                  <a:lnTo>
                    <a:pt x="1093105" y="547426"/>
                  </a:lnTo>
                  <a:lnTo>
                    <a:pt x="1042376" y="563138"/>
                  </a:lnTo>
                  <a:lnTo>
                    <a:pt x="988457" y="576783"/>
                  </a:lnTo>
                  <a:lnTo>
                    <a:pt x="931631" y="588234"/>
                  </a:lnTo>
                  <a:lnTo>
                    <a:pt x="872184" y="597362"/>
                  </a:lnTo>
                  <a:lnTo>
                    <a:pt x="810402" y="604040"/>
                  </a:lnTo>
                  <a:lnTo>
                    <a:pt x="746570" y="608141"/>
                  </a:lnTo>
                  <a:lnTo>
                    <a:pt x="680974" y="609536"/>
                  </a:lnTo>
                  <a:lnTo>
                    <a:pt x="615378" y="608141"/>
                  </a:lnTo>
                  <a:lnTo>
                    <a:pt x="551550" y="604040"/>
                  </a:lnTo>
                  <a:lnTo>
                    <a:pt x="489774" y="597362"/>
                  </a:lnTo>
                  <a:lnTo>
                    <a:pt x="430334" y="588234"/>
                  </a:lnTo>
                  <a:lnTo>
                    <a:pt x="373517" y="576783"/>
                  </a:lnTo>
                  <a:lnTo>
                    <a:pt x="319607" y="563138"/>
                  </a:lnTo>
                  <a:lnTo>
                    <a:pt x="268889" y="547426"/>
                  </a:lnTo>
                  <a:lnTo>
                    <a:pt x="221648" y="529776"/>
                  </a:lnTo>
                  <a:lnTo>
                    <a:pt x="178170" y="510313"/>
                  </a:lnTo>
                  <a:lnTo>
                    <a:pt x="138740" y="489168"/>
                  </a:lnTo>
                  <a:lnTo>
                    <a:pt x="103641" y="466466"/>
                  </a:lnTo>
                  <a:lnTo>
                    <a:pt x="73161" y="442336"/>
                  </a:lnTo>
                  <a:lnTo>
                    <a:pt x="27193" y="390303"/>
                  </a:lnTo>
                  <a:lnTo>
                    <a:pt x="3116" y="334091"/>
                  </a:lnTo>
                  <a:lnTo>
                    <a:pt x="0" y="304736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2">
            <a:extLst>
              <a:ext uri="{FF2B5EF4-FFF2-40B4-BE49-F238E27FC236}">
                <a16:creationId xmlns:a16="http://schemas.microsoft.com/office/drawing/2014/main" id="{98FFA92E-E70F-0799-CF6D-8E97EB2213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13032"/>
            <a:ext cx="10058400" cy="811931"/>
          </a:xfrm>
          <a:prstGeom prst="rect">
            <a:avLst/>
          </a:prstGeom>
        </p:spPr>
        <p:txBody>
          <a:bodyPr vert="horz" wrap="square" lIns="0" tIns="725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84740" algn="l"/>
              </a:tabLst>
            </a:pPr>
            <a:r>
              <a:rPr sz="3600" b="0" spc="-105" dirty="0">
                <a:latin typeface="Calibri Light"/>
                <a:cs typeface="Calibri Light"/>
              </a:rPr>
              <a:t>1</a:t>
            </a:r>
            <a:r>
              <a:rPr sz="3600" b="0" spc="-55" dirty="0">
                <a:latin typeface="Calibri Light"/>
                <a:cs typeface="Calibri Light"/>
              </a:rPr>
              <a:t>-</a:t>
            </a:r>
            <a:r>
              <a:rPr lang="en-US" altLang="ko-KR" sz="3600" b="0" spc="-55" dirty="0">
                <a:latin typeface="Calibri Light"/>
                <a:cs typeface="Calibri Light"/>
              </a:rPr>
              <a:t>2</a:t>
            </a:r>
            <a:r>
              <a:rPr sz="3600" b="0" dirty="0">
                <a:latin typeface="Calibri Light"/>
                <a:cs typeface="Calibri Light"/>
              </a:rPr>
              <a:t>.</a:t>
            </a:r>
            <a:r>
              <a:rPr sz="3600" b="0" spc="-45" dirty="0">
                <a:latin typeface="Calibri Light"/>
                <a:cs typeface="Calibri Light"/>
              </a:rPr>
              <a:t> </a:t>
            </a:r>
            <a:r>
              <a:rPr lang="ko-KR" altLang="en-US" sz="3600" spc="-75" dirty="0"/>
              <a:t>자바 개발 환경 설치하기</a:t>
            </a:r>
            <a:r>
              <a:rPr dirty="0"/>
              <a:t>	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4-1. </a:t>
            </a:r>
            <a:r>
              <a:rPr lang="ko-KR" altLang="en-US" sz="3600" dirty="0" err="1"/>
              <a:t>조건문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08682"/>
            <a:ext cx="10058400" cy="512567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</a:t>
            </a:r>
            <a:r>
              <a:rPr lang="en-US" altLang="ko-KR" b="1" dirty="0">
                <a:solidFill>
                  <a:srgbClr val="0070C0"/>
                </a:solidFill>
              </a:rPr>
              <a:t>case</a:t>
            </a:r>
            <a:r>
              <a:rPr lang="ko-KR" altLang="en-US" b="1" dirty="0">
                <a:solidFill>
                  <a:srgbClr val="0070C0"/>
                </a:solidFill>
              </a:rPr>
              <a:t>문에 문자열 사용하기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자바 </a:t>
            </a:r>
            <a:r>
              <a:rPr lang="en-US" altLang="ko-KR" sz="1600" dirty="0">
                <a:solidFill>
                  <a:schemeClr val="tx1"/>
                </a:solidFill>
              </a:rPr>
              <a:t>7</a:t>
            </a:r>
            <a:r>
              <a:rPr lang="ko-KR" altLang="en-US" sz="1600" dirty="0">
                <a:solidFill>
                  <a:schemeClr val="tx1"/>
                </a:solidFill>
              </a:rPr>
              <a:t>부터 </a:t>
            </a:r>
            <a:r>
              <a:rPr lang="en-US" altLang="ko-KR" sz="1600" dirty="0">
                <a:solidFill>
                  <a:schemeClr val="tx1"/>
                </a:solidFill>
              </a:rPr>
              <a:t>switch-case </a:t>
            </a:r>
            <a:r>
              <a:rPr lang="ko-KR" altLang="en-US" sz="1600" dirty="0">
                <a:solidFill>
                  <a:schemeClr val="tx1"/>
                </a:solidFill>
              </a:rPr>
              <a:t>문의 </a:t>
            </a:r>
            <a:r>
              <a:rPr lang="en-US" altLang="ko-KR" sz="1600" dirty="0">
                <a:solidFill>
                  <a:schemeClr val="tx1"/>
                </a:solidFill>
              </a:rPr>
              <a:t>case </a:t>
            </a:r>
            <a:r>
              <a:rPr lang="ko-KR" altLang="en-US" sz="1600" dirty="0">
                <a:solidFill>
                  <a:schemeClr val="tx1"/>
                </a:solidFill>
              </a:rPr>
              <a:t>값에 문자열 사용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F63B92-AC52-453A-B101-1C5E00FC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84" y="2069581"/>
            <a:ext cx="3815511" cy="42671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C0947E-E889-9451-96D4-511DFA82D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27" y="1319657"/>
            <a:ext cx="5884506" cy="501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331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4-2. </a:t>
            </a:r>
            <a:r>
              <a:rPr lang="ko-KR" altLang="en-US" sz="3600" dirty="0" err="1"/>
              <a:t>반복문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03634"/>
            <a:ext cx="10058400" cy="3707934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</a:t>
            </a:r>
            <a:r>
              <a:rPr lang="ko-KR" altLang="en-US" b="1" dirty="0" err="1">
                <a:solidFill>
                  <a:srgbClr val="0070C0"/>
                </a:solidFill>
              </a:rPr>
              <a:t>반목문이란</a:t>
            </a:r>
            <a:r>
              <a:rPr lang="en-US" altLang="ko-KR" b="1" dirty="0">
                <a:solidFill>
                  <a:srgbClr val="0070C0"/>
                </a:solidFill>
              </a:rPr>
              <a:t>?</a:t>
            </a:r>
          </a:p>
          <a:p>
            <a:endParaRPr lang="en-US" altLang="ko-KR" sz="16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- </a:t>
            </a:r>
            <a:r>
              <a:rPr lang="ko-KR" altLang="en-US" sz="1800" dirty="0">
                <a:solidFill>
                  <a:schemeClr val="tx1"/>
                </a:solidFill>
              </a:rPr>
              <a:t>주어진 조건이 만족할 때까지 수행문을 반복적으로 수행함</a:t>
            </a: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- While, do-while, for </a:t>
            </a:r>
            <a:r>
              <a:rPr lang="ko-KR" altLang="en-US" sz="1800" dirty="0">
                <a:solidFill>
                  <a:schemeClr val="tx1"/>
                </a:solidFill>
              </a:rPr>
              <a:t>문이 있음</a:t>
            </a: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- </a:t>
            </a:r>
            <a:r>
              <a:rPr lang="ko-KR" altLang="en-US" sz="1800" dirty="0">
                <a:solidFill>
                  <a:schemeClr val="tx1"/>
                </a:solidFill>
              </a:rPr>
              <a:t>조건의 만족과 반복 가능 여부에 대해 정확한 코딩을 해야 함</a:t>
            </a:r>
          </a:p>
        </p:txBody>
      </p:sp>
    </p:spTree>
    <p:extLst>
      <p:ext uri="{BB962C8B-B14F-4D97-AF65-F5344CB8AC3E}">
        <p14:creationId xmlns:p14="http://schemas.microsoft.com/office/powerpoint/2010/main" val="21901613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4-2. </a:t>
            </a:r>
            <a:r>
              <a:rPr lang="ko-KR" altLang="en-US" sz="3600" dirty="0" err="1"/>
              <a:t>반복문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84183"/>
            <a:ext cx="10058400" cy="512567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</a:t>
            </a:r>
            <a:r>
              <a:rPr lang="en-US" altLang="ko-KR" b="1" dirty="0">
                <a:solidFill>
                  <a:srgbClr val="0070C0"/>
                </a:solidFill>
              </a:rPr>
              <a:t>while</a:t>
            </a:r>
            <a:r>
              <a:rPr lang="ko-KR" altLang="en-US" b="1" dirty="0">
                <a:solidFill>
                  <a:srgbClr val="0070C0"/>
                </a:solidFill>
              </a:rPr>
              <a:t>문</a:t>
            </a:r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sz="100" b="1" dirty="0">
              <a:solidFill>
                <a:srgbClr val="0070C0"/>
              </a:solidFill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조건식이 참인 동안 수행문을 반복해서 수행</a:t>
            </a:r>
            <a:endParaRPr lang="en-US" altLang="ko-KR" sz="1800" dirty="0">
              <a:solidFill>
                <a:schemeClr val="tx1"/>
              </a:solidFill>
            </a:endParaRPr>
          </a:p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00506B-972F-47D6-A433-83A81416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14" y="2394317"/>
            <a:ext cx="10058400" cy="38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866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4-2. </a:t>
            </a:r>
            <a:r>
              <a:rPr lang="ko-KR" altLang="en-US" sz="3600" dirty="0" err="1"/>
              <a:t>반복문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84183"/>
            <a:ext cx="10058400" cy="512567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&lt;while</a:t>
            </a:r>
            <a:r>
              <a:rPr lang="ko-KR" altLang="en-US" b="1" dirty="0">
                <a:solidFill>
                  <a:schemeClr val="tx1"/>
                </a:solidFill>
              </a:rPr>
              <a:t>문 예</a:t>
            </a:r>
            <a:r>
              <a:rPr lang="en-US" altLang="ko-KR" b="1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부터 </a:t>
            </a:r>
            <a:r>
              <a:rPr lang="en-US" altLang="ko-KR" sz="1600" dirty="0">
                <a:solidFill>
                  <a:schemeClr val="tx1"/>
                </a:solidFill>
              </a:rPr>
              <a:t>10</a:t>
            </a:r>
            <a:r>
              <a:rPr lang="ko-KR" altLang="en-US" sz="1600" dirty="0">
                <a:solidFill>
                  <a:schemeClr val="tx1"/>
                </a:solidFill>
              </a:rPr>
              <a:t>까지 더하기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E6596F-77C8-4CAF-AB68-204CF5E28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2101959"/>
            <a:ext cx="7383990" cy="42736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768C19-34C1-B519-5579-5B2280080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611" y="455734"/>
            <a:ext cx="5580531" cy="34097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4B1D072-9660-BE7D-DB54-560AC6EBE32D}"/>
              </a:ext>
            </a:extLst>
          </p:cNvPr>
          <p:cNvSpPr/>
          <p:nvPr/>
        </p:nvSpPr>
        <p:spPr>
          <a:xfrm>
            <a:off x="7714697" y="2084205"/>
            <a:ext cx="541538" cy="3216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B14F5-47A6-48A5-3565-83716872F7D0}"/>
              </a:ext>
            </a:extLst>
          </p:cNvPr>
          <p:cNvSpPr txBox="1"/>
          <p:nvPr/>
        </p:nvSpPr>
        <p:spPr>
          <a:xfrm>
            <a:off x="8815525" y="160685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무한 반복됨</a:t>
            </a:r>
          </a:p>
        </p:txBody>
      </p:sp>
      <p:pic>
        <p:nvPicPr>
          <p:cNvPr id="12" name="그래픽 11" descr="시계 방향으로 굽은 줄 화살표 단색으로 채워진">
            <a:extLst>
              <a:ext uri="{FF2B5EF4-FFF2-40B4-BE49-F238E27FC236}">
                <a16:creationId xmlns:a16="http://schemas.microsoft.com/office/drawing/2014/main" id="{CE867D21-7333-6DBB-6831-3BAE48859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689429">
            <a:off x="8117451" y="1536002"/>
            <a:ext cx="727640" cy="72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328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4-2. </a:t>
            </a:r>
            <a:r>
              <a:rPr lang="ko-KR" altLang="en-US" sz="3600" dirty="0" err="1"/>
              <a:t>반복문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84183"/>
            <a:ext cx="4998720" cy="1314629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</a:t>
            </a:r>
            <a:r>
              <a:rPr lang="en-US" altLang="ko-KR" b="1" dirty="0">
                <a:solidFill>
                  <a:srgbClr val="0070C0"/>
                </a:solidFill>
              </a:rPr>
              <a:t>do-while</a:t>
            </a:r>
            <a:r>
              <a:rPr lang="ko-KR" altLang="en-US" b="1" dirty="0">
                <a:solidFill>
                  <a:srgbClr val="0070C0"/>
                </a:solidFill>
              </a:rPr>
              <a:t>문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먼저 수행문을 한 번 수행하고 조건식 체크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수행문이 반드시 한 번 이상 수행되어야 하는 경우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465F7A-9CD1-4084-BD31-C14E36C84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488860"/>
            <a:ext cx="8256445" cy="378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842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4-2. </a:t>
            </a:r>
            <a:r>
              <a:rPr lang="ko-KR" altLang="en-US" sz="3600" dirty="0" err="1"/>
              <a:t>반복문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0E7FB8-4639-F6EF-D142-F1866D04D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700" y="1149292"/>
            <a:ext cx="5366827" cy="512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010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4-2. </a:t>
            </a:r>
            <a:r>
              <a:rPr lang="ko-KR" altLang="en-US" sz="3600" dirty="0" err="1"/>
              <a:t>반복문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84183"/>
            <a:ext cx="10058400" cy="512567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</a:t>
            </a:r>
            <a:r>
              <a:rPr lang="en-US" altLang="ko-KR" b="1" dirty="0">
                <a:solidFill>
                  <a:srgbClr val="0070C0"/>
                </a:solidFill>
              </a:rPr>
              <a:t>for</a:t>
            </a:r>
            <a:r>
              <a:rPr lang="ko-KR" altLang="en-US" b="1" dirty="0">
                <a:solidFill>
                  <a:srgbClr val="0070C0"/>
                </a:solidFill>
              </a:rPr>
              <a:t>문</a:t>
            </a:r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- </a:t>
            </a:r>
            <a:r>
              <a:rPr lang="ko-KR" altLang="en-US" sz="1800" dirty="0">
                <a:solidFill>
                  <a:schemeClr val="tx1"/>
                </a:solidFill>
              </a:rPr>
              <a:t>가장 많이 사용하는 </a:t>
            </a:r>
            <a:r>
              <a:rPr lang="ko-KR" altLang="en-US" sz="1800" dirty="0" err="1">
                <a:solidFill>
                  <a:schemeClr val="tx1"/>
                </a:solidFill>
              </a:rPr>
              <a:t>반복문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- </a:t>
            </a:r>
            <a:r>
              <a:rPr lang="ko-KR" altLang="en-US" sz="1800" dirty="0">
                <a:solidFill>
                  <a:schemeClr val="tx1"/>
                </a:solidFill>
              </a:rPr>
              <a:t>주로 조건이 횟수인 경우에 사용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- </a:t>
            </a:r>
            <a:r>
              <a:rPr lang="ko-KR" altLang="en-US" sz="1800" dirty="0">
                <a:solidFill>
                  <a:schemeClr val="tx1"/>
                </a:solidFill>
              </a:rPr>
              <a:t>초기화식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조건식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증감식을 한꺼번에 작성</a:t>
            </a:r>
            <a:endParaRPr lang="en-US" altLang="ko-KR" sz="1800" dirty="0">
              <a:solidFill>
                <a:schemeClr val="tx1"/>
              </a:solidFill>
            </a:endParaRPr>
          </a:p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271C4A-80F8-4609-AACE-088AB304054B}"/>
              </a:ext>
            </a:extLst>
          </p:cNvPr>
          <p:cNvSpPr/>
          <p:nvPr/>
        </p:nvSpPr>
        <p:spPr>
          <a:xfrm>
            <a:off x="3125303" y="3595455"/>
            <a:ext cx="4842588" cy="246799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     </a:t>
            </a:r>
          </a:p>
          <a:p>
            <a:r>
              <a:rPr lang="en-US" altLang="ko-KR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2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for (</a:t>
            </a:r>
            <a:r>
              <a:rPr lang="ko-KR" altLang="en-US" sz="2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초기화식</a:t>
            </a:r>
            <a:r>
              <a:rPr lang="en-US" altLang="ko-KR" sz="2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; </a:t>
            </a:r>
            <a:r>
              <a:rPr lang="ko-KR" altLang="en-US" sz="2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조건식</a:t>
            </a:r>
            <a:r>
              <a:rPr lang="en-US" altLang="ko-KR" sz="2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; </a:t>
            </a:r>
            <a:r>
              <a:rPr lang="ko-KR" altLang="en-US" sz="2000" dirty="0" err="1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증감식</a:t>
            </a:r>
            <a:r>
              <a:rPr lang="en-US" altLang="ko-KR" sz="2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               </a:t>
            </a:r>
            <a:r>
              <a:rPr lang="ko-KR" altLang="en-US" sz="2000" dirty="0" err="1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수행문</a:t>
            </a:r>
            <a:r>
              <a:rPr lang="en-US" altLang="ko-KR" sz="2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   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         }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51927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4-2. </a:t>
            </a:r>
            <a:r>
              <a:rPr lang="ko-KR" altLang="en-US" sz="3600" dirty="0" err="1"/>
              <a:t>반복문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86527"/>
            <a:ext cx="10058400" cy="5125673"/>
          </a:xfrm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for</a:t>
            </a:r>
            <a:r>
              <a:rPr lang="ko-KR" altLang="en-US" sz="2400" b="1" dirty="0">
                <a:solidFill>
                  <a:schemeClr val="tx1"/>
                </a:solidFill>
              </a:rPr>
              <a:t>문 수행 과정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C15A15-3481-40B7-B26E-6242362CA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11045"/>
            <a:ext cx="8505314" cy="442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939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4-2. </a:t>
            </a:r>
            <a:r>
              <a:rPr lang="ko-KR" altLang="en-US" sz="3600" dirty="0" err="1"/>
              <a:t>반복문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6EC03A-22EF-3681-AC2D-414325419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20" y="1289252"/>
            <a:ext cx="5600700" cy="4953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59A17C-A969-7C39-4EC3-F66D948D4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502" y="3178259"/>
            <a:ext cx="4086225" cy="12954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1653A10-6829-C993-E0C5-BDAD2445FB60}"/>
              </a:ext>
            </a:extLst>
          </p:cNvPr>
          <p:cNvSpPr/>
          <p:nvPr/>
        </p:nvSpPr>
        <p:spPr>
          <a:xfrm>
            <a:off x="7374710" y="3763814"/>
            <a:ext cx="2139193" cy="650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과 제</a:t>
            </a:r>
          </a:p>
        </p:txBody>
      </p:sp>
    </p:spTree>
    <p:extLst>
      <p:ext uri="{BB962C8B-B14F-4D97-AF65-F5344CB8AC3E}">
        <p14:creationId xmlns:p14="http://schemas.microsoft.com/office/powerpoint/2010/main" val="39137576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4-2. </a:t>
            </a:r>
            <a:r>
              <a:rPr lang="ko-KR" altLang="en-US" sz="3600" dirty="0" err="1"/>
              <a:t>반복문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48671"/>
            <a:ext cx="10058400" cy="5125673"/>
          </a:xfrm>
        </p:spPr>
        <p:txBody>
          <a:bodyPr>
            <a:normAutofit lnSpcReduction="10000"/>
          </a:bodyPr>
          <a:lstStyle/>
          <a:p>
            <a:r>
              <a:rPr lang="ko-KR" altLang="en-US" b="1" dirty="0">
                <a:solidFill>
                  <a:schemeClr val="tx1"/>
                </a:solidFill>
              </a:rPr>
              <a:t>각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반복문의 쓰임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 </a:t>
            </a:r>
            <a:r>
              <a:rPr lang="en-US" altLang="ko-KR" sz="1800" b="1" dirty="0">
                <a:solidFill>
                  <a:schemeClr val="tx1"/>
                </a:solidFill>
              </a:rPr>
              <a:t>while</a:t>
            </a:r>
            <a:r>
              <a:rPr lang="ko-KR" altLang="en-US" sz="1800" b="1" dirty="0">
                <a:solidFill>
                  <a:schemeClr val="tx1"/>
                </a:solidFill>
              </a:rPr>
              <a:t>문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     하나의 조건에 대해 반복 수행이 이루어질 때 사용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     조건이 맞지 않으면 수행문이 수행되지 않음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     주로 조건식이 </a:t>
            </a:r>
            <a:r>
              <a:rPr lang="en-US" altLang="ko-KR" sz="1600" dirty="0">
                <a:solidFill>
                  <a:schemeClr val="tx1"/>
                </a:solidFill>
              </a:rPr>
              <a:t>true, false</a:t>
            </a:r>
            <a:r>
              <a:rPr lang="ko-KR" altLang="en-US" sz="1600" dirty="0">
                <a:solidFill>
                  <a:schemeClr val="tx1"/>
                </a:solidFill>
              </a:rPr>
              <a:t>로 나타남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∙ do-</a:t>
            </a:r>
            <a:r>
              <a:rPr lang="en-US" altLang="ko-KR" sz="1800" b="1" dirty="0">
                <a:solidFill>
                  <a:schemeClr val="tx1"/>
                </a:solidFill>
              </a:rPr>
              <a:t>while</a:t>
            </a:r>
            <a:r>
              <a:rPr lang="ko-KR" altLang="en-US" sz="1800" b="1" dirty="0">
                <a:solidFill>
                  <a:schemeClr val="tx1"/>
                </a:solidFill>
              </a:rPr>
              <a:t>문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     하나의 조건에 대해 반복 수행이 이루어질 때 사용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     단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수행문이 반드시 한번 이상 수행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∙ for</a:t>
            </a:r>
            <a:r>
              <a:rPr lang="ko-KR" altLang="en-US" sz="1800" b="1" dirty="0">
                <a:solidFill>
                  <a:schemeClr val="tx1"/>
                </a:solidFill>
              </a:rPr>
              <a:t>문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    수의 특정 범위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횟수와 관련한 반복 수행에서 주로 사용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003830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3059</TotalTime>
  <Words>5591</Words>
  <Application>Microsoft Office PowerPoint</Application>
  <PresentationFormat>와이드스크린</PresentationFormat>
  <Paragraphs>1017</Paragraphs>
  <Slides>144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144</vt:i4>
      </vt:variant>
    </vt:vector>
  </HeadingPairs>
  <TitlesOfParts>
    <vt:vector size="151" baseType="lpstr">
      <vt:lpstr>맑은 고딕</vt:lpstr>
      <vt:lpstr>Arial</vt:lpstr>
      <vt:lpstr>Calibri</vt:lpstr>
      <vt:lpstr>Calibri Light</vt:lpstr>
      <vt:lpstr>Times New Roman</vt:lpstr>
      <vt:lpstr>Wingdings</vt:lpstr>
      <vt:lpstr>추억</vt:lpstr>
      <vt:lpstr>자바 스터디 #1 _ (20220915) </vt:lpstr>
      <vt:lpstr>1. 자바 프로그래밍 시작하기</vt:lpstr>
      <vt:lpstr>1-1. 프래그래밍과 자바 </vt:lpstr>
      <vt:lpstr>1-1. 프래그래밍과 자바 </vt:lpstr>
      <vt:lpstr>1-1. 프래그래밍과 자바 </vt:lpstr>
      <vt:lpstr>1-1. 프래그래밍과 자바 </vt:lpstr>
      <vt:lpstr>1-1. 프래그래밍과 자바 </vt:lpstr>
      <vt:lpstr>1-1. 프래그래밍과 자바 </vt:lpstr>
      <vt:lpstr>1-2. 자바 개발 환경 설치하기 </vt:lpstr>
      <vt:lpstr>1-2. 자바 개발 환경 설치하기 </vt:lpstr>
      <vt:lpstr>1-2. 자바 개발 환경 설치하기 </vt:lpstr>
      <vt:lpstr>1-2. 자바 개발 환경 설치하기 </vt:lpstr>
      <vt:lpstr>1-2. 자바 개발 환경 설치하기 </vt:lpstr>
      <vt:lpstr>1-2. 자바 개발 환경 설치하기 </vt:lpstr>
      <vt:lpstr>1-2. 자바 개발 환경 설치하기 </vt:lpstr>
      <vt:lpstr>1-2. 자바 개발 환경 설치하기 </vt:lpstr>
      <vt:lpstr>1-2. 자바 개발 환경 설치하기 </vt:lpstr>
      <vt:lpstr>1-2. 자바 개발 환경 설치하기 </vt:lpstr>
      <vt:lpstr>1-2. 자바 개발 환경 설치하기 </vt:lpstr>
      <vt:lpstr>1-2. 자바 개발 환경 설치하기 </vt:lpstr>
      <vt:lpstr>1-2. 자바 개발 환경 설치하기 </vt:lpstr>
      <vt:lpstr>1-2. 자바 개발 환경 설치하기 </vt:lpstr>
      <vt:lpstr>1-2. 자바 개발 환경 설치하기 </vt:lpstr>
      <vt:lpstr>1-2. 자바 개발 환경 설치하기 </vt:lpstr>
      <vt:lpstr>PowerPoint 프레젠테이션</vt:lpstr>
      <vt:lpstr>PowerPoint 프레젠테이션</vt:lpstr>
      <vt:lpstr>1-2. 자바 개발 환경 설치하기 </vt:lpstr>
      <vt:lpstr>1-2. 자바 개발 환경 설치하기 </vt:lpstr>
      <vt:lpstr>1-2. 자바 개발 환경 설치하기 </vt:lpstr>
      <vt:lpstr>PowerPoint 프레젠테이션</vt:lpstr>
      <vt:lpstr>2. 변수와 자료형</vt:lpstr>
      <vt:lpstr>2-1. 컴퓨터는 데이터를 어떻게 표현할까? </vt:lpstr>
      <vt:lpstr>2-1. 컴퓨터는 데이터를 어떻게 표현할까? </vt:lpstr>
      <vt:lpstr>2-1. 컴퓨터는 데이터를 어떻게 표현할까? </vt:lpstr>
      <vt:lpstr>2-1. 컴퓨터는 데이터를 어떻게 표현할까? </vt:lpstr>
      <vt:lpstr>PowerPoint 프레젠테이션</vt:lpstr>
      <vt:lpstr>2-1. 컴퓨터는 데이터를 어떻게 표현할까? </vt:lpstr>
      <vt:lpstr>2-1. 컴퓨터는 데이터를 어떻게 표현할까?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자바의 여러 가지 연산자</vt:lpstr>
      <vt:lpstr>3-1. 기본 연산자 </vt:lpstr>
      <vt:lpstr>3-1. 기본 연산자 </vt:lpstr>
      <vt:lpstr>3-1. 기본 연산자 </vt:lpstr>
      <vt:lpstr>3-1. 기본 연산자 </vt:lpstr>
      <vt:lpstr>3-1. 기본 연산자 </vt:lpstr>
      <vt:lpstr>3-1. 기본 연산자 </vt:lpstr>
      <vt:lpstr>3-1. 기본 연산자 </vt:lpstr>
      <vt:lpstr>3-1. 기본 연산자 </vt:lpstr>
      <vt:lpstr>3-1. 기본 연산자 </vt:lpstr>
      <vt:lpstr>3-1. 기본 연산자 </vt:lpstr>
      <vt:lpstr>3-1. 기본 연산자 </vt:lpstr>
      <vt:lpstr>3-1. 기본 연산자 </vt:lpstr>
      <vt:lpstr>3-1. 기본 연산자 </vt:lpstr>
      <vt:lpstr>3-1. 기본 연산자 </vt:lpstr>
      <vt:lpstr>3-1. 기본 연산자 </vt:lpstr>
      <vt:lpstr>3-2. 비트 연산자</vt:lpstr>
      <vt:lpstr>3-2. 비트 연산자</vt:lpstr>
      <vt:lpstr>3-2. 비트 연산자</vt:lpstr>
      <vt:lpstr>3-2. 비트 연산자</vt:lpstr>
      <vt:lpstr>3-2. 비트 연산자</vt:lpstr>
      <vt:lpstr>3-2. 비트 연산자</vt:lpstr>
      <vt:lpstr>3-2. 비트 연산자</vt:lpstr>
      <vt:lpstr>3-2. 비트 연산자</vt:lpstr>
      <vt:lpstr>4. 제어 흐름 이해하기</vt:lpstr>
      <vt:lpstr>4. 제어문</vt:lpstr>
      <vt:lpstr>4-1. 조건문</vt:lpstr>
      <vt:lpstr>4-1. 조건문</vt:lpstr>
      <vt:lpstr>4-1. 조건문</vt:lpstr>
      <vt:lpstr>4-1. 조건문</vt:lpstr>
      <vt:lpstr>4-1. 조건문</vt:lpstr>
      <vt:lpstr>4-1. 조건문</vt:lpstr>
      <vt:lpstr>4-2. 반복문</vt:lpstr>
      <vt:lpstr>4-2. 반복문</vt:lpstr>
      <vt:lpstr>4-2. 반복문</vt:lpstr>
      <vt:lpstr>4-2. 반복문</vt:lpstr>
      <vt:lpstr>4-2. 반복문</vt:lpstr>
      <vt:lpstr>4-2. 반복문</vt:lpstr>
      <vt:lpstr>4-2. 반복문</vt:lpstr>
      <vt:lpstr>4-2. 반복문</vt:lpstr>
      <vt:lpstr>4-2. 반복문</vt:lpstr>
      <vt:lpstr>4-2. 반복문</vt:lpstr>
      <vt:lpstr>4-2. 반복문</vt:lpstr>
      <vt:lpstr>4-2. 반복문</vt:lpstr>
      <vt:lpstr>4-2. 반복문</vt:lpstr>
      <vt:lpstr>4-2. 반복문</vt:lpstr>
      <vt:lpstr>4-2. 반복문</vt:lpstr>
      <vt:lpstr>5. 클래스와 객체 1</vt:lpstr>
      <vt:lpstr>5-1. 객체 지향 프로그래밍과 클래스</vt:lpstr>
      <vt:lpstr>5-1. 객체 지향 프로그래밍과 클래스</vt:lpstr>
      <vt:lpstr>5-1. 객체 지향 프로그래밍과 클래스</vt:lpstr>
      <vt:lpstr>5-1. 객체 지향 프로그래밍과 클래스</vt:lpstr>
      <vt:lpstr>5-1. 객체 지향 프로그래밍과 클래스</vt:lpstr>
      <vt:lpstr>5-1. 객체 지향 프로그래밍과 클래스</vt:lpstr>
      <vt:lpstr>5-1. 객체 지향 프로그래밍과 클래스</vt:lpstr>
      <vt:lpstr>5-1. 객체 지향 프로그래밍과 클래스</vt:lpstr>
      <vt:lpstr>5-1. 객체 지향 프로그래밍과 클래스</vt:lpstr>
      <vt:lpstr>5-2. 클래스 살펴보기</vt:lpstr>
      <vt:lpstr>5-3. 메서드</vt:lpstr>
      <vt:lpstr>5-3. 메서드</vt:lpstr>
      <vt:lpstr>5-3. 메서드</vt:lpstr>
      <vt:lpstr>5-3. 메서드</vt:lpstr>
      <vt:lpstr>5-3. 메서드</vt:lpstr>
      <vt:lpstr>5-3. 메서드</vt:lpstr>
      <vt:lpstr>5-3. 메서드</vt:lpstr>
      <vt:lpstr>5-4. 클래스와 인스턴스</vt:lpstr>
      <vt:lpstr>5-4. 클래스와 인스턴스</vt:lpstr>
      <vt:lpstr>5-4. 클래스와 인스턴스</vt:lpstr>
      <vt:lpstr>5-4. 클래스와 인스턴스</vt:lpstr>
      <vt:lpstr>5-4. 클래스와 인스턴스</vt:lpstr>
      <vt:lpstr>5-4. 클래스와 인스턴스</vt:lpstr>
      <vt:lpstr>5-4. 클래스와 인스턴스</vt:lpstr>
      <vt:lpstr>5-5. 생성자</vt:lpstr>
      <vt:lpstr>5-5. 생성자</vt:lpstr>
      <vt:lpstr>5-5. 생성자</vt:lpstr>
      <vt:lpstr>5-5. 생성자</vt:lpstr>
      <vt:lpstr>5-6. 참조 자료형</vt:lpstr>
      <vt:lpstr>5-6. 참조 자료형</vt:lpstr>
      <vt:lpstr>5-6. 참조 자료형</vt:lpstr>
      <vt:lpstr>PowerPoint 프레젠테이션</vt:lpstr>
      <vt:lpstr>PowerPoint 프레젠테이션</vt:lpstr>
      <vt:lpstr>PowerPoint 프레젠테이션</vt:lpstr>
      <vt:lpstr>5-7. 정보 은닉</vt:lpstr>
      <vt:lpstr>5-7. 정보 은닉</vt:lpstr>
      <vt:lpstr>5-7. 정보 은닉</vt:lpstr>
      <vt:lpstr>5-7. 정보 은닉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스터디 #1 _ (20220915) </dc:title>
  <dc:creator>2476</dc:creator>
  <cp:lastModifiedBy>2476</cp:lastModifiedBy>
  <cp:revision>922</cp:revision>
  <dcterms:created xsi:type="dcterms:W3CDTF">2022-09-07T04:20:59Z</dcterms:created>
  <dcterms:modified xsi:type="dcterms:W3CDTF">2022-09-19T09:41:56Z</dcterms:modified>
</cp:coreProperties>
</file>